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  <p:sldId id="265" r:id="rId11"/>
    <p:sldId id="266" r:id="rId12"/>
    <p:sldId id="267" r:id="rId13"/>
    <p:sldId id="269" r:id="rId14"/>
    <p:sldId id="268" r:id="rId15"/>
    <p:sldId id="272" r:id="rId16"/>
    <p:sldId id="273" r:id="rId17"/>
    <p:sldId id="275" r:id="rId18"/>
    <p:sldId id="276" r:id="rId19"/>
    <p:sldId id="277" r:id="rId20"/>
    <p:sldId id="274" r:id="rId21"/>
    <p:sldId id="278" r:id="rId22"/>
    <p:sldId id="280" r:id="rId23"/>
    <p:sldId id="282" r:id="rId24"/>
    <p:sldId id="283" r:id="rId25"/>
    <p:sldId id="281" r:id="rId26"/>
    <p:sldId id="270" r:id="rId27"/>
    <p:sldId id="27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GANANCIA</a:t>
            </a:r>
            <a:r>
              <a:rPr lang="en-US" sz="1400" baseline="0" dirty="0"/>
              <a:t> </a:t>
            </a:r>
            <a:r>
              <a:rPr lang="es-MX" sz="1400" b="1" i="0" u="none" strike="noStrike" baseline="0" dirty="0">
                <a:effectLst/>
              </a:rPr>
              <a:t>$50,000.00 – GASTOS / 3 = $15,966 C/U </a:t>
            </a:r>
            <a:endParaRPr lang="en-US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10655998893538318"/>
          <c:y val="0.14291681898906336"/>
          <c:w val="0.6128557016675571"/>
          <c:h val="0.83081977443800792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6919-423D-87A5-08C5AA9CD50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351-40B0-B1FB-1F84C2D738B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351-40B0-B1FB-1F84C2D738B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33%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919-423D-87A5-08C5AA9CD500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SOCIO 1 
$15,966</c:v>
                </c:pt>
                <c:pt idx="1">
                  <c:v>SOCIA 2 
$15,966</c:v>
                </c:pt>
                <c:pt idx="2">
                  <c:v>ASESOR(A) INMOBILIARIO 
$15,966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33.299999999999997</c:v>
                </c:pt>
                <c:pt idx="1">
                  <c:v>33.299999999999997</c:v>
                </c:pt>
                <c:pt idx="2">
                  <c:v>33.299999999999997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19-423D-87A5-08C5AA9CD50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dirty="0"/>
              <a:t>GANANCIA</a:t>
            </a:r>
            <a:r>
              <a:rPr lang="en-US" sz="1100" baseline="0" dirty="0"/>
              <a:t> </a:t>
            </a:r>
            <a:r>
              <a:rPr lang="es-MX" sz="1100" b="1" i="0" u="none" strike="noStrike" baseline="0" dirty="0">
                <a:effectLst/>
              </a:rPr>
              <a:t>$100,000.00 – GASTOS / 4 = $24,475 C/U </a:t>
            </a:r>
            <a:endParaRPr lang="en-US" sz="11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10655998893538318"/>
          <c:y val="0.14291681898906336"/>
          <c:w val="0.6128557016675571"/>
          <c:h val="0.83081977443800792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6919-423D-87A5-08C5AA9CD50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5E7-4825-855E-DA626171F91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5E7-4825-855E-DA626171F91B}"/>
              </c:ext>
            </c:extLst>
          </c:dPt>
          <c:dPt>
            <c:idx val="3"/>
            <c:bubble3D val="0"/>
            <c:explosion val="16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33DC-4943-83F0-3B7FD5616C6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SOCIO 1 
$24,475</c:v>
                </c:pt>
                <c:pt idx="1">
                  <c:v>SOCIO 2 
$24,475</c:v>
                </c:pt>
                <c:pt idx="2">
                  <c:v>ASESOR(A) INMOBILIARIO 
$24,475</c:v>
                </c:pt>
                <c:pt idx="3">
                  <c:v>JURÍDICOS DE LA PENÍNSULA
$24,475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19-423D-87A5-08C5AA9CD50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854859617674096"/>
          <c:y val="0.17718792214175205"/>
          <c:w val="0.25068848764586715"/>
          <c:h val="0.66945078690267124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304076280770069E-2"/>
          <c:y val="9.0390005843205848E-2"/>
          <c:w val="0.6128557016675571"/>
          <c:h val="0.83081977443800792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F6E-4993-8E2E-A72062E6E73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F6E-4993-8E2E-A72062E6E73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F6E-4993-8E2E-A72062E6E73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F6E-4993-8E2E-A72062E6E737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2"/>
                <c:pt idx="0">
                  <c:v>INMOBILIARIA DE LA PENÍNSULA (SOCIO 1, SOCIA 2, INMOBILIARIA, ASESOR(A))</c:v>
                </c:pt>
                <c:pt idx="1">
                  <c:v>ASESOR INMOBILIARIO QUIEN PROPORCIONA LA PROPIEDAD O AL CLIENTE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0.5</c:v>
                </c:pt>
                <c:pt idx="1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F6E-4993-8E2E-A72062E6E73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GANANCIA</a:t>
            </a:r>
            <a:r>
              <a:rPr lang="en-US" sz="1400" baseline="0" dirty="0"/>
              <a:t> – GASTOS / 4 = $2,875 C/U</a:t>
            </a:r>
            <a:endParaRPr lang="en-US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1.7080499429265265E-2"/>
          <c:y val="0.21010770878503449"/>
          <c:w val="0.6128557016675571"/>
          <c:h val="0.83081977443800792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196-4923-BEBE-B83A9564054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196-4923-BEBE-B83A9564054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196-4923-BEBE-B83A95640540}"/>
              </c:ext>
            </c:extLst>
          </c:dPt>
          <c:dPt>
            <c:idx val="3"/>
            <c:bubble3D val="0"/>
            <c:explosion val="7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4196-4923-BEBE-B83A95640540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SOCIO 1 
$2,875</c:v>
                </c:pt>
                <c:pt idx="1">
                  <c:v>SOCIO 2 
$2,875</c:v>
                </c:pt>
                <c:pt idx="2">
                  <c:v>ASESOR(A) INMOBILIARIO 
$2,875</c:v>
                </c:pt>
                <c:pt idx="3">
                  <c:v>JURÍDICOS DE LA PENÍNSULA
$2,875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196-4923-BEBE-B83A9564054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668290408556641"/>
          <c:y val="0.31322073054550043"/>
          <c:w val="0.31189213798938159"/>
          <c:h val="0.5884043035604049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/>
              <a:t>GANANCIA</a:t>
            </a:r>
            <a:r>
              <a:rPr lang="en-US" sz="1400" baseline="0" dirty="0"/>
              <a:t> – GASTOS / 3 = $2,166 C/U</a:t>
            </a:r>
            <a:endParaRPr lang="en-US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1.7080499429265265E-2"/>
          <c:y val="0.21010770878503449"/>
          <c:w val="0.6128557016675571"/>
          <c:h val="0.83081977443800792"/>
        </c:manualLayout>
      </c:layout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196-4923-BEBE-B83A9564054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196-4923-BEBE-B83A9564054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196-4923-BEBE-B83A9564054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33%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196-4923-BEBE-B83A95640540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Hoja1!$A$2:$A$4</c:f>
              <c:strCache>
                <c:ptCount val="3"/>
                <c:pt idx="0">
                  <c:v>SOCIO 1 
$2,166</c:v>
                </c:pt>
                <c:pt idx="1">
                  <c:v>SOCIO 2 
$2,166</c:v>
                </c:pt>
                <c:pt idx="2">
                  <c:v>ASESOR(A) INMOBILIARIO 
$2,166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33</c:v>
                </c:pt>
                <c:pt idx="1">
                  <c:v>33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196-4923-BEBE-B83A9564054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668290408556641"/>
          <c:y val="0.31322073054550043"/>
          <c:w val="0.31189213798938159"/>
          <c:h val="0.58840430356040496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0.08881</cdr:x>
      <cdr:y>0.41167</cdr:y>
    </cdr:from>
    <cdr:to>
      <cdr:x>0.37292</cdr:x>
      <cdr:y>0.5</cdr:y>
    </cdr:to>
    <cdr:sp macro="" textlink="">
      <cdr:nvSpPr>
        <cdr:cNvPr id="2" name="Cuadro de texto 2">
          <a:extLst xmlns:a="http://schemas.openxmlformats.org/drawingml/2006/main">
            <a:ext uri="{FF2B5EF4-FFF2-40B4-BE49-F238E27FC236}">
              <a16:creationId xmlns:a16="http://schemas.microsoft.com/office/drawing/2014/main" id="{15B79955-F332-81D2-1436-D57E1958AA74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23963" y="1791630"/>
          <a:ext cx="1676214" cy="384401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 rot="0" vert="horz" wrap="square" lIns="91440" tIns="45720" rIns="91440" bIns="45720" anchor="t" anchorCtr="0">
          <a:sp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just">
            <a:lnSpc>
              <a:spcPct val="107000"/>
            </a:lnSpc>
            <a:spcAft>
              <a:spcPts val="800"/>
            </a:spcAft>
          </a:pPr>
          <a:r>
            <a:rPr lang="es-MX" sz="600" b="1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INVESTIGACIONES, DILIGENCIAS, CONTRATOS, ASESORIAS, ACOMPAÑAMIENTO, REVISIÓN DE ESCRITURAS ETC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5/11/2023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5/11/2023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5/11/2023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5/11/2023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5/11/2023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5/11/2023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5/11/2023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5/11/2023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5/11/2023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5/11/2023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mp"/><Relationship Id="rId5" Type="http://schemas.openxmlformats.org/officeDocument/2006/relationships/hyperlink" Target="http://www.canva.com/" TargetMode="External"/><Relationship Id="rId4" Type="http://schemas.openxmlformats.org/officeDocument/2006/relationships/hyperlink" Target="mailto:Inmobiliariadelapeninsula2@gmail.com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m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package" Target="../embeddings/Microsoft_Excel_Worksheet.xlsx"/><Relationship Id="rId7" Type="http://schemas.openxmlformats.org/officeDocument/2006/relationships/image" Target="../media/image4.wmf"/><Relationship Id="rId2" Type="http://schemas.openxmlformats.org/officeDocument/2006/relationships/hyperlink" Target="https://www.grupomerida.com.mx/_files/ugd/aeda96_e384803d86884e908d3b3addad5cd99b.xlsx" TargetMode="External"/><Relationship Id="rId1" Type="http://schemas.openxmlformats.org/officeDocument/2006/relationships/slideLayout" Target="../slideLayouts/slideLayout2.xml"/><Relationship Id="rId6" Type="http://schemas.openxmlformats.org/officeDocument/2006/relationships/package" Target="../embeddings/Microsoft_Word_Document.docx"/><Relationship Id="rId5" Type="http://schemas.openxmlformats.org/officeDocument/2006/relationships/hyperlink" Target="https://www.grupomerida.com.mx/_files/ugd/aeda96_14b4fda6f07649d99d9402566240f960.docx" TargetMode="External"/><Relationship Id="rId4" Type="http://schemas.openxmlformats.org/officeDocument/2006/relationships/image" Target="../media/image3.wmf"/><Relationship Id="rId9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9995468107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grupomerida.com.mx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hyperlink" Target="https://www.grupomerida.com.mx/_files/ugd/aeda96_25abf0ed90d241008c959d3e8678f2ec.xls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nmobiliariadelapeninsula2@gmail.co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hyperlink" Target="https://www.grupomerida.com.mx/catalog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upomerida.com.mx/" TargetMode="External"/><Relationship Id="rId2" Type="http://schemas.openxmlformats.org/officeDocument/2006/relationships/hyperlink" Target="999215973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03CB2D2-E32A-D0AB-5930-9C2AE55FE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1027" y="794855"/>
            <a:ext cx="7009945" cy="568374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C22CC3C-95CD-EFD8-364C-37B1690667FF}"/>
              </a:ext>
            </a:extLst>
          </p:cNvPr>
          <p:cNvSpPr txBox="1"/>
          <p:nvPr/>
        </p:nvSpPr>
        <p:spPr>
          <a:xfrm>
            <a:off x="1974772" y="163902"/>
            <a:ext cx="84631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Bienvenido(a) a Inmobiliaria de la península; </a:t>
            </a:r>
            <a:br>
              <a:rPr lang="es-MX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Grupo Mérida.</a:t>
            </a:r>
            <a:br>
              <a:rPr lang="es-MX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2536798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23C9F4-F105-9B57-EE79-7F1EF387B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SERVICIOS CONTRATADOS: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35A11E-0946-932D-4962-11D733742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2354635"/>
            <a:ext cx="10554574" cy="3636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419" dirty="0"/>
              <a:t>NUESTROS CLIENTES pueden contratar nuestros servicios de forma </a:t>
            </a:r>
            <a:r>
              <a:rPr lang="es-419" b="1" dirty="0"/>
              <a:t>CONJUNTA</a:t>
            </a:r>
            <a:r>
              <a:rPr lang="es-419" dirty="0"/>
              <a:t> o </a:t>
            </a:r>
            <a:r>
              <a:rPr lang="es-419" b="1" dirty="0"/>
              <a:t>INDIVIDUAL</a:t>
            </a:r>
            <a:r>
              <a:rPr lang="es-419" dirty="0"/>
              <a:t>:</a:t>
            </a:r>
          </a:p>
          <a:p>
            <a:pPr marL="0" indent="0">
              <a:buNone/>
            </a:pPr>
            <a:endParaRPr lang="es-419" dirty="0"/>
          </a:p>
          <a:p>
            <a:pPr>
              <a:buAutoNum type="arabicParenR"/>
            </a:pPr>
            <a:r>
              <a:rPr lang="es-419" b="1" dirty="0"/>
              <a:t>SERVICIO INMOBILIARIO  (5%)</a:t>
            </a:r>
          </a:p>
          <a:p>
            <a:pPr>
              <a:buAutoNum type="arabicParenR"/>
            </a:pPr>
            <a:r>
              <a:rPr lang="es-419" b="1" dirty="0"/>
              <a:t>SERVICIO JURÍDICO (5%)</a:t>
            </a:r>
          </a:p>
          <a:p>
            <a:pPr marL="0" indent="0">
              <a:buNone/>
            </a:pPr>
            <a:r>
              <a:rPr lang="es-419" b="1" dirty="0"/>
              <a:t>------------------------------------------------</a:t>
            </a:r>
          </a:p>
          <a:p>
            <a:pPr marL="0" indent="0">
              <a:buNone/>
            </a:pPr>
            <a:r>
              <a:rPr lang="es-419" b="1" dirty="0"/>
              <a:t>= (10%) (SE PUEDE CONVENIR DICHO %)</a:t>
            </a:r>
            <a:endParaRPr lang="es-419" dirty="0"/>
          </a:p>
          <a:p>
            <a:pPr marL="0" indent="0">
              <a:buNone/>
            </a:pP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1998238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BA9D81-8512-5F12-FAE7-A65695605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NUESTROS CONTRATOS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C0FA0EB-914F-BFBD-4F8B-B82B09999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2774301"/>
            <a:ext cx="10554574" cy="363651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s-419" sz="1800" b="1" u="sng" dirty="0"/>
              <a:t>CONTRATO DE EXCLUSIVIDAD:</a:t>
            </a:r>
            <a:r>
              <a:rPr lang="es-419" sz="1800" b="1" dirty="0"/>
              <a:t> </a:t>
            </a:r>
            <a:r>
              <a:rPr lang="es-419" sz="1800" dirty="0"/>
              <a:t>Este contrato se firma con los propietarios de los bienes inmuebles, en dicho contrato se pacta una fecha para colocar o realizar la venta o se especifica que la duración del mismo será hasta concretar la venta de dicho bien inmueble.</a:t>
            </a:r>
            <a:endParaRPr lang="es-419" sz="1800" b="1" u="sng" dirty="0"/>
          </a:p>
          <a:p>
            <a:pPr marL="0" indent="0" algn="just">
              <a:buNone/>
            </a:pPr>
            <a:endParaRPr lang="es-419" sz="1800" b="1" u="sng" dirty="0"/>
          </a:p>
          <a:p>
            <a:pPr marL="0" indent="0" algn="just">
              <a:buNone/>
            </a:pPr>
            <a:r>
              <a:rPr lang="es-419" sz="1800" b="1" u="sng" dirty="0"/>
              <a:t>PRESTACIÓN DE SERVICIOS Y PORCENTAJES:</a:t>
            </a:r>
            <a:r>
              <a:rPr lang="es-419" sz="1800" b="1" dirty="0"/>
              <a:t> </a:t>
            </a:r>
            <a:r>
              <a:rPr lang="es-419" sz="1800" dirty="0"/>
              <a:t>Este contrato se firma con los interesados en RENTAR o COMPRAR un bien inmueble, en dicho contrato se pacta una fecha para la búsqueda y localización de un bien inmueble que cumpla con las CARACTERÍSTICAS y PRECIOS solicitados por nuestros clientes.</a:t>
            </a:r>
          </a:p>
          <a:p>
            <a:pPr marL="0" indent="0" algn="just">
              <a:buNone/>
            </a:pPr>
            <a:endParaRPr lang="es-419" sz="1800" b="1" u="sng" dirty="0"/>
          </a:p>
          <a:p>
            <a:pPr marL="0" indent="0" algn="just">
              <a:buNone/>
            </a:pPr>
            <a:r>
              <a:rPr lang="es-419" sz="1800" b="1" u="sng" dirty="0"/>
              <a:t>CONTRATO DE PARTICIPACIÓN %:</a:t>
            </a:r>
            <a:r>
              <a:rPr lang="es-419" sz="1800" b="1" dirty="0"/>
              <a:t> </a:t>
            </a:r>
            <a:r>
              <a:rPr lang="es-419" sz="1800" dirty="0"/>
              <a:t>Tienes como finalidad garantizar nuestro % ante Propietarios, otros Asesores Inmobiliarios, Terceros, Clientes, Etcétera.</a:t>
            </a:r>
          </a:p>
          <a:p>
            <a:pPr marL="0" indent="0" algn="just">
              <a:buNone/>
            </a:pPr>
            <a:endParaRPr lang="es-419" sz="1800" b="1" u="sng" dirty="0"/>
          </a:p>
          <a:p>
            <a:pPr marL="0" indent="0" algn="just">
              <a:buNone/>
            </a:pPr>
            <a:r>
              <a:rPr lang="es-419" sz="1800" b="1" u="sng" dirty="0"/>
              <a:t>PROTOCOLIZACIÓN NOTARIAL:</a:t>
            </a:r>
            <a:r>
              <a:rPr lang="es-419" sz="1800" dirty="0"/>
              <a:t> Todos nuestros contratos podrán ser protocolizados ante Fedatario Público, lo anterior con la finalidad de poder ser considerados prueba plena y poder garantizar nuestros %s tomando las acciones legales pertinentes ante las autoridades correspondientes en caso de incumplimiento.</a:t>
            </a:r>
          </a:p>
        </p:txBody>
      </p:sp>
    </p:spTree>
    <p:extLst>
      <p:ext uri="{BB962C8B-B14F-4D97-AF65-F5344CB8AC3E}">
        <p14:creationId xmlns:p14="http://schemas.microsoft.com/office/powerpoint/2010/main" val="3486668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A7D7EC-1468-63E1-8785-7FA19B7D2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REQUISITOS “BÁSICOS” RENTAS:</a:t>
            </a:r>
          </a:p>
        </p:txBody>
      </p:sp>
      <p:sp>
        <p:nvSpPr>
          <p:cNvPr id="4" name="Cuadro de texto 2">
            <a:extLst>
              <a:ext uri="{FF2B5EF4-FFF2-40B4-BE49-F238E27FC236}">
                <a16:creationId xmlns:a16="http://schemas.microsoft.com/office/drawing/2014/main" id="{05AB4BBE-9BCE-5DB8-A1D3-C77E0C9871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000" y="1971213"/>
            <a:ext cx="4121899" cy="46254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MX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100" b="1" u="sng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ARRENDADOR (PROPIETARIO)</a:t>
            </a:r>
            <a:endParaRPr lang="es-MX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1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s-MX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1.- IDENTIFICACIÓN OFICIAL VIGENTE (INE, CÉDULA, PASAPORTE, SEGURO SOCIAL). </a:t>
            </a:r>
            <a:endParaRPr lang="es-MX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MX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2.- COMPROBANTE DE DOMICILIO (LUZ) </a:t>
            </a:r>
            <a:endParaRPr lang="es-MX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MX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3.- ÚLTIMO PAGO PREDIAL</a:t>
            </a:r>
            <a:endParaRPr lang="es-MX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MX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4.- RFC (CONSTANCIA DE SITUACIÓN FISCAL) (OPCIONAL EN CASO DE QUERER FACTURAR) </a:t>
            </a:r>
            <a:endParaRPr lang="es-MX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MX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– NOMBRE DEL BENEFICIARIO QUIEN COBRARÁ HASTA TERMINAR EL CONTRATO EN CASO DE FALLECIMIENTO Y/O DESAPARICIÓN. </a:t>
            </a:r>
            <a:endParaRPr lang="es-MX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" name="Cuadro de texto 2">
            <a:extLst>
              <a:ext uri="{FF2B5EF4-FFF2-40B4-BE49-F238E27FC236}">
                <a16:creationId xmlns:a16="http://schemas.microsoft.com/office/drawing/2014/main" id="{285B1519-0737-6B62-B1E4-6AD79D737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0773" y="1971213"/>
            <a:ext cx="5991225" cy="462549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100" b="1" u="sng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ARRENDATARIO (INQUILINO)</a:t>
            </a:r>
            <a:endParaRPr lang="es-MX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MX" sz="11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NACIONALES</a:t>
            </a:r>
            <a:endParaRPr lang="es-MX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1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1.- IDENTIFICACIÓN OFICIAL VIGENTE (INE, CÉDULA, PASAPORTE, SEGURO SOCIAL). </a:t>
            </a:r>
            <a:endParaRPr lang="es-MX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MX" sz="11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EXTRANJEROS</a:t>
            </a:r>
            <a:endParaRPr lang="es-MX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1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1.- PASAPORTE, PERMISO MIGRACIÓN FM2 O FM3 VIGENTES (RESIDENTE O VISITANTE) </a:t>
            </a:r>
            <a:endParaRPr lang="es-MX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MX" sz="11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2.- ID CARD – IDENTIFICACIÓN DE RESIDENTE DEL PAÍS DE DONDE PROVENGA. </a:t>
            </a:r>
            <a:endParaRPr lang="es-MX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MX" sz="11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3.- 2 REFERENCIAS (NOMBRES Y TELÉFONOS DE CONTACTÓ) </a:t>
            </a:r>
            <a:endParaRPr lang="es-MX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MX" sz="11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4.- CARTA LABORAL O RECOMENDACIÓN DEL ÚLTIMO PROPIETARIO AL QUÉ LE RENTARON (ACREDITABLE) </a:t>
            </a:r>
            <a:endParaRPr lang="es-MX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MX" sz="11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6.- ÚLTIMO MES DE NÓMINA (PARA EVITAR EL AVAL) </a:t>
            </a:r>
            <a:endParaRPr lang="es-MX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MX" sz="11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5.- AVAL IDENTIFICACIÓN Y NOMBRE COMPLETO CON RFC (DEBE CONTAR CON PROPIEDADES INSCRITAS Y NO EMBARGADAS)</a:t>
            </a:r>
            <a:endParaRPr lang="es-MX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MX" sz="11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6.- RFC EN CASO DE SOLICITAR FACTURACIÓN. </a:t>
            </a:r>
            <a:endParaRPr lang="es-MX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MX" sz="11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– NOMBRE DEL BENEFICIARIO QUIEN HABITARÁ Y CONTINUARÁ PAGANDO HASTA EL TÉRMINO DEL CONTRATO EN CASO DE FALLECIMIENTO Y/O DESAPARICIÓN. </a:t>
            </a:r>
            <a:endParaRPr lang="es-MX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93687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A7D7EC-1468-63E1-8785-7FA19B7D2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REQUISITOS “BÁSICOS” VENTAS:</a:t>
            </a:r>
          </a:p>
        </p:txBody>
      </p:sp>
      <p:sp>
        <p:nvSpPr>
          <p:cNvPr id="3" name="Cuadro de texto 2">
            <a:extLst>
              <a:ext uri="{FF2B5EF4-FFF2-40B4-BE49-F238E27FC236}">
                <a16:creationId xmlns:a16="http://schemas.microsoft.com/office/drawing/2014/main" id="{241E6EB6-F583-C11D-B95D-3209F56CE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055" y="2388528"/>
            <a:ext cx="5991225" cy="38569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200" b="1" u="sng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VENDEDOR(A)</a:t>
            </a:r>
            <a:endParaRPr lang="es-MX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MX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1.- IDENTIFICACIÓN OFICIAL VIGENTE (INE, CÉDULA, PASAPORTE, SEGURO SOCIAL). </a:t>
            </a:r>
            <a:endParaRPr lang="es-MX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MX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2.- COMPROBANTE DE DOMICILIO A SU NOMBRE O ESTADO DE CUENTA BANCARIO CON RFC (LUZ, BANCO AZTECA) </a:t>
            </a:r>
            <a:endParaRPr lang="es-MX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MX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3.- ÚLTIMO PAGO PREDIAL (PAGADO) </a:t>
            </a:r>
            <a:endParaRPr lang="es-MX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MX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4.- RFC (CONSTANCIA DE SITUACIÓN FISCAL) </a:t>
            </a:r>
            <a:endParaRPr lang="es-MX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MX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5.- AVALÚO CATASTRAL (COSTO DEL SERVICIO PROFESIONAL NO INCLUIDO)  </a:t>
            </a:r>
            <a:endParaRPr lang="es-MX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Cuadro de texto 2">
            <a:extLst>
              <a:ext uri="{FF2B5EF4-FFF2-40B4-BE49-F238E27FC236}">
                <a16:creationId xmlns:a16="http://schemas.microsoft.com/office/drawing/2014/main" id="{09B80467-E50B-0D53-00B6-35BC08E410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2711" y="2388528"/>
            <a:ext cx="5034323" cy="1676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200" b="1" u="sng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COMPRADOR(A)</a:t>
            </a:r>
            <a:endParaRPr lang="es-MX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2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MX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200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1.- IDENTIFICACIÓN OFICIAL VIGENTE (INE, CÉDULA, PASAPORTE, SEGURO SOCIAL). </a:t>
            </a:r>
            <a:endParaRPr lang="es-MX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200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2.- COMPROBANTE DE DOMICILIO A SU NOMBRE O ESTADO DE CUENTA BANCARIO CON RFC (LUZ, BANCO AZTECA) </a:t>
            </a:r>
            <a:endParaRPr lang="es-MX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200" ker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3.- RFC (CONSTANCIA DE SITUACIÓN FISCAL) </a:t>
            </a:r>
            <a:endParaRPr lang="es-MX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1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75804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9A9AAA-E439-3740-362D-C597FDF96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76" y="-336884"/>
            <a:ext cx="10571998" cy="970450"/>
          </a:xfrm>
        </p:spPr>
        <p:txBody>
          <a:bodyPr/>
          <a:lstStyle/>
          <a:p>
            <a:r>
              <a:rPr lang="es-MX" dirty="0"/>
              <a:t>IMPUESTOS APLICABLES VENTAS</a:t>
            </a:r>
          </a:p>
        </p:txBody>
      </p:sp>
      <p:sp>
        <p:nvSpPr>
          <p:cNvPr id="9" name="Cuadro de texto 2">
            <a:extLst>
              <a:ext uri="{FF2B5EF4-FFF2-40B4-BE49-F238E27FC236}">
                <a16:creationId xmlns:a16="http://schemas.microsoft.com/office/drawing/2014/main" id="{64AA7C32-01C7-A22D-4383-F337F08DC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76" y="1718357"/>
            <a:ext cx="5791200" cy="52598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36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COMPRADORES:</a:t>
            </a:r>
            <a:endParaRPr lang="es-MX" sz="11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     1) IMPUESTO ESTATAL:</a:t>
            </a:r>
            <a:endParaRPr lang="es-MX" sz="1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es-MX" sz="1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IMPUESTO SOBRE ADQUISICIÓN DE INMUEBLES </a:t>
            </a:r>
          </a:p>
          <a:p>
            <a:pPr marL="742950" indent="-285750" algn="ctr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MX" sz="1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(ISAI)</a:t>
            </a:r>
            <a:r>
              <a:rPr lang="es-MX" sz="1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s-MX" sz="1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2.5%</a:t>
            </a:r>
            <a:r>
              <a:rPr lang="es-MX" sz="1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57200" algn="ctr">
              <a:lnSpc>
                <a:spcPct val="107000"/>
              </a:lnSpc>
            </a:pPr>
            <a:endParaRPr lang="es-MX" sz="1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</a:pPr>
            <a:r>
              <a:rPr lang="es-MX" sz="1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ES" sz="1400" kern="1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REVISAR TABLA DE LA LEY DE INGRESOS DEL ESTADO DE YUCATÁN: “Paquete fiscal del año en curso de la operación”</a:t>
            </a:r>
          </a:p>
          <a:p>
            <a:pPr marL="457200" algn="ctr">
              <a:lnSpc>
                <a:spcPct val="107000"/>
              </a:lnSpc>
            </a:pPr>
            <a:endParaRPr lang="es-MX" sz="1400" kern="100" dirty="0">
              <a:solidFill>
                <a:schemeClr val="bg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</a:pPr>
            <a:r>
              <a:rPr lang="es-MX" sz="1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IMPUESTO FEDERAL:</a:t>
            </a:r>
            <a:endParaRPr lang="es-MX" sz="1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</a:pPr>
            <a:r>
              <a:rPr lang="es-MX" sz="1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</a:pPr>
            <a:r>
              <a:rPr lang="es-MX" sz="1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LEY DEL IMPUESTO AL VALOR AGREGADO </a:t>
            </a:r>
          </a:p>
          <a:p>
            <a:pPr marL="742950" indent="-285750" algn="ctr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MX" sz="1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(IVA)</a:t>
            </a:r>
            <a:r>
              <a:rPr lang="es-MX" sz="1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(Entre el </a:t>
            </a:r>
            <a:r>
              <a:rPr lang="es-MX" sz="1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2%</a:t>
            </a:r>
            <a:r>
              <a:rPr lang="es-MX" sz="1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el </a:t>
            </a:r>
            <a:r>
              <a:rPr lang="es-MX" sz="1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5%</a:t>
            </a:r>
            <a:r>
              <a:rPr lang="es-MX" sz="1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742950" indent="-285750" algn="ctr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s-MX" sz="14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(Aplica para personas </a:t>
            </a:r>
            <a:r>
              <a:rPr lang="es-MX" sz="14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Físicas</a:t>
            </a:r>
            <a:r>
              <a:rPr lang="es-MX" sz="14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s-MX" sz="14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Morales</a:t>
            </a:r>
            <a:r>
              <a:rPr lang="es-MX" sz="14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s-MX" sz="1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es-MX" sz="1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MX" sz="14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</a:pPr>
            <a:r>
              <a:rPr lang="es-MX" sz="14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APLICA EL IVA</a:t>
            </a:r>
            <a:r>
              <a:rPr lang="es-MX" sz="14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MX" sz="1400" u="sng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CUESTIONES COMERCIALES </a:t>
            </a:r>
          </a:p>
          <a:p>
            <a:pPr marL="457200" algn="ctr">
              <a:lnSpc>
                <a:spcPct val="107000"/>
              </a:lnSpc>
            </a:pPr>
            <a:r>
              <a:rPr lang="es-MX" sz="1400" i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(EJEMPLO UNA EMPRESA, PERSONA FÍSICA, INMOBILIARIA O CONTRUCTORA ADQUIERE UN UNA CASA HABITACIÓN O UN LOCAL</a:t>
            </a:r>
            <a:r>
              <a:rPr lang="es-MX" sz="1400" i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COMERCIAL PARA REVENDER)</a:t>
            </a:r>
          </a:p>
          <a:p>
            <a:pPr marL="457200" algn="ctr">
              <a:lnSpc>
                <a:spcPct val="107000"/>
              </a:lnSpc>
            </a:pPr>
            <a:endParaRPr lang="es-MX" sz="1400" i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  <a:spcAft>
                <a:spcPts val="800"/>
              </a:spcAft>
            </a:pPr>
            <a:r>
              <a:rPr lang="es-MX" sz="14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APLICA EL IVA</a:t>
            </a:r>
            <a:r>
              <a:rPr lang="es-MX" sz="1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SI SE ADQUIERE UNA </a:t>
            </a:r>
            <a:r>
              <a:rPr lang="es-MX" sz="14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PROPIETADA PARA HABITARLA</a:t>
            </a:r>
            <a:r>
              <a:rPr lang="es-MX" sz="11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0" name="Cuadro de texto 2">
            <a:extLst>
              <a:ext uri="{FF2B5EF4-FFF2-40B4-BE49-F238E27FC236}">
                <a16:creationId xmlns:a16="http://schemas.microsoft.com/office/drawing/2014/main" id="{5A2BFF73-DC55-BDDB-77A9-5995FBCDF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5524" y="533351"/>
            <a:ext cx="5791200" cy="611968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2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VENDEDORES:</a:t>
            </a:r>
            <a:endParaRPr lang="es-MX" sz="11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IMPUESTO ESTATAL:</a:t>
            </a:r>
            <a:endParaRPr lang="es-MX" sz="105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IMPUESTO CEDULAR SOBRE LA OBTENCIÓN DE INGRESOS POR ACTIVIDADES EMPRESARIALES O ENAJENACIÓN DE BIENES INMUEBLES</a:t>
            </a:r>
            <a:endParaRPr lang="es-MX" sz="105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16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CEDULAR (5%)</a:t>
            </a:r>
          </a:p>
          <a:p>
            <a:pPr marL="457200" algn="ctr">
              <a:lnSpc>
                <a:spcPct val="107000"/>
              </a:lnSpc>
            </a:pPr>
            <a:r>
              <a:rPr lang="es-MX" sz="16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(Aplica para personas </a:t>
            </a:r>
            <a:r>
              <a:rPr lang="es-MX" sz="16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Físicas</a:t>
            </a:r>
            <a:r>
              <a:rPr lang="es-MX" sz="16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s-MX" sz="16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Morales</a:t>
            </a:r>
            <a:r>
              <a:rPr lang="es-MX" sz="16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s-MX" sz="11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ctr">
              <a:lnSpc>
                <a:spcPct val="107000"/>
              </a:lnSpc>
            </a:pPr>
            <a:r>
              <a:rPr lang="es-MX" sz="16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SE PUEDE EXCENTAR</a:t>
            </a:r>
            <a:endParaRPr lang="es-MX" sz="1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20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</a:t>
            </a:r>
            <a:r>
              <a:rPr lang="es-MX" sz="2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IMPUESTO FEDERAL:</a:t>
            </a:r>
            <a:endParaRPr lang="es-MX" sz="105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LEY DEL IMPUESTO SOBRE LA RENTA </a:t>
            </a:r>
            <a:endParaRPr lang="es-MX" sz="105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MX" sz="16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(ISR) (30%)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6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(Se paga sobre las ganancias que resulten entre el monto de la compra original y el monto de la venta)</a:t>
            </a:r>
            <a:endParaRPr lang="es-MX" sz="16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4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REVISAR TABLA MISCELÁNEA FISCAL PUBLICADA EN EL AÑO EN CURSO DE LA OPERACIÓN.</a:t>
            </a:r>
            <a:endParaRPr lang="es-MX" sz="105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s-MX" sz="105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puede exentar dicho impuesto cada 5 años, siempre y cuando se cuente con:</a:t>
            </a:r>
            <a:endParaRPr lang="es-MX" sz="1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MX" sz="105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Recibo de luz CFE </a:t>
            </a:r>
            <a:r>
              <a:rPr lang="es-MX" sz="1050" b="1" u="sng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impreso</a:t>
            </a:r>
            <a:r>
              <a:rPr lang="es-MX" sz="105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que este cuente con el RFC del propietario.</a:t>
            </a:r>
            <a:endParaRPr lang="es-MX" sz="1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s-MX" sz="105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INE del propietario con la dirección del bien inmueble.</a:t>
            </a:r>
            <a:endParaRPr lang="es-MX" sz="1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MX" sz="105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Estado de cuenta bancario a nombre del propietario. (se sugiere banco azteca)</a:t>
            </a:r>
            <a:r>
              <a:rPr lang="es-MX" sz="11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403140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F4949E-37DF-AC74-C5E0-AAB57DC18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EJEMPLOS DE LLAMADAS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3A80B0-BE64-1B7C-6B35-BCAF3ADE8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FORMAL</a:t>
            </a:r>
          </a:p>
          <a:p>
            <a:pPr marL="0" indent="0">
              <a:buNone/>
            </a:pPr>
            <a:r>
              <a:rPr lang="es-MX" dirty="0"/>
              <a:t>(Próximamente audio disponible)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r>
              <a:rPr lang="es-MX" dirty="0"/>
              <a:t>INFORMAL</a:t>
            </a:r>
          </a:p>
          <a:p>
            <a:pPr marL="0" indent="0">
              <a:buNone/>
            </a:pPr>
            <a:r>
              <a:rPr lang="es-MX" dirty="0"/>
              <a:t>(Próximamente audio disponible)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76784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12AAFA-2D20-4161-E4EE-4C2149F23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LA PUBLICIDAD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9C6482-99C7-82D5-1ED5-D6B6E242A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962" y="3429000"/>
            <a:ext cx="10554574" cy="3636511"/>
          </a:xfrm>
        </p:spPr>
        <p:txBody>
          <a:bodyPr>
            <a:normAutofit fontScale="77500" lnSpcReduction="20000"/>
          </a:bodyPr>
          <a:lstStyle/>
          <a:p>
            <a:r>
              <a:rPr lang="es-MX" dirty="0"/>
              <a:t>LA PUBLICIDAD TIENE COMO OBJETIVO PRINCIPAL QUE NUESTROS PROSPECTOS CLIENTES Y EL PUBLICO EN GENERAL NOS IDENTIFIQUE COMO UNO SOLO, EVITANDO DE ESTA FORMA CREAR CONFUSIONES O PROPORCIONAR INFORMACIÓN INCORRECTA.</a:t>
            </a:r>
          </a:p>
          <a:p>
            <a:pPr marL="0" indent="0">
              <a:buNone/>
            </a:pPr>
            <a:endParaRPr lang="es-MX" dirty="0"/>
          </a:p>
          <a:p>
            <a:r>
              <a:rPr lang="es-MX" dirty="0"/>
              <a:t>POR LO ANTERIOR ES IMPORTANTE QUE TODA PUBLICIDAD SEA </a:t>
            </a:r>
            <a:r>
              <a:rPr lang="es-MX" b="1" u="sng" dirty="0"/>
              <a:t>“APROBADA” </a:t>
            </a:r>
            <a:r>
              <a:rPr lang="es-MX" dirty="0"/>
              <a:t> , YA QUE, DICHA PUBLICIDAD EN TODO MOMENTO DEBERÁ CONTENER OBLIGATORIAMENTE LOS SIGUIENTES DATOS:</a:t>
            </a:r>
          </a:p>
          <a:p>
            <a:pPr>
              <a:buFont typeface="Wingdings" panose="05000000000000000000" pitchFamily="2" charset="2"/>
              <a:buChar char="v"/>
            </a:pPr>
            <a:endParaRPr lang="es-MX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s-MX" b="1" dirty="0"/>
              <a:t>Logotipo </a:t>
            </a:r>
            <a:r>
              <a:rPr lang="es-MX" dirty="0"/>
              <a:t>(Obligatorio)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b="1" dirty="0"/>
              <a:t>Nombre del Asesor(a) </a:t>
            </a:r>
            <a:r>
              <a:rPr lang="es-MX" dirty="0"/>
              <a:t>(Apellidos opcional)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b="1" dirty="0"/>
              <a:t>Número Personal del Asesor(a) </a:t>
            </a:r>
            <a:r>
              <a:rPr lang="es-MX" dirty="0"/>
              <a:t>(Obligatorio)</a:t>
            </a:r>
            <a:endParaRPr lang="es-MX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s-MX" b="1" dirty="0"/>
              <a:t>Fotografía Formal del Asesor(a) </a:t>
            </a:r>
            <a:r>
              <a:rPr lang="es-MX" dirty="0"/>
              <a:t>(Opcional o Cargar fotografía de internet)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b="1" dirty="0"/>
              <a:t>Datos de contacto oficiales de la Inmobiliaria </a:t>
            </a:r>
            <a:r>
              <a:rPr lang="es-MX" dirty="0"/>
              <a:t>(Obligatorio)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MX" b="1" dirty="0"/>
              <a:t>Lo demás que se indique.</a:t>
            </a:r>
          </a:p>
          <a:p>
            <a:pPr marL="0" indent="0">
              <a:buNone/>
            </a:pPr>
            <a:endParaRPr lang="es-MX" dirty="0"/>
          </a:p>
          <a:p>
            <a:pPr>
              <a:buFont typeface="Wingdings" panose="05000000000000000000" pitchFamily="2" charset="2"/>
              <a:buChar char="v"/>
            </a:pPr>
            <a:endParaRPr lang="es-MX" b="1" dirty="0"/>
          </a:p>
          <a:p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04598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27CFC37C-220A-43C3-6758-5D37D9D0A1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" t="17922" r="19722" b="20709"/>
          <a:stretch/>
        </p:blipFill>
        <p:spPr bwMode="auto">
          <a:xfrm>
            <a:off x="6818709" y="4638645"/>
            <a:ext cx="4486275" cy="2152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036550D-76AD-83B9-3702-321ACEBB2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CREAR PUBLICIDAD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C0996BB0-6E61-8D3A-7C89-67F7CFFF5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163" y="2884239"/>
            <a:ext cx="5368406" cy="2064382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DA8FAC7-1CDD-742C-8135-94D7D2BD18A3}"/>
              </a:ext>
            </a:extLst>
          </p:cNvPr>
          <p:cNvSpPr txBox="1"/>
          <p:nvPr/>
        </p:nvSpPr>
        <p:spPr>
          <a:xfrm>
            <a:off x="104163" y="4403224"/>
            <a:ext cx="5083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>
                <a:solidFill>
                  <a:schemeClr val="bg1"/>
                </a:solidFill>
              </a:rPr>
              <a:t>USUARIO: </a:t>
            </a:r>
            <a:r>
              <a:rPr lang="es-MX" sz="1600" u="sng" dirty="0">
                <a:solidFill>
                  <a:schemeClr val="bg1"/>
                </a:solidFill>
                <a:hlinkClick r:id="rId4"/>
              </a:rPr>
              <a:t>Inmobiliariadelapeninsula2@gmail.com</a:t>
            </a:r>
            <a:endParaRPr lang="es-MX" sz="1600" u="sng" dirty="0">
              <a:solidFill>
                <a:schemeClr val="bg1"/>
              </a:solidFill>
            </a:endParaRPr>
          </a:p>
          <a:p>
            <a:r>
              <a:rPr lang="es-MX" sz="1600" dirty="0">
                <a:solidFill>
                  <a:schemeClr val="bg1"/>
                </a:solidFill>
              </a:rPr>
              <a:t>CONTRASEÑA: Inmobiliaria20152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F09F7A8D-787E-C026-6963-C7DA8186CB02}"/>
              </a:ext>
            </a:extLst>
          </p:cNvPr>
          <p:cNvSpPr txBox="1">
            <a:spLocks/>
          </p:cNvSpPr>
          <p:nvPr/>
        </p:nvSpPr>
        <p:spPr>
          <a:xfrm>
            <a:off x="890" y="1575564"/>
            <a:ext cx="5471679" cy="1875995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Nuestra publicidad básica es creada en: </a:t>
            </a:r>
            <a:r>
              <a:rPr lang="es-MX" dirty="0">
                <a:hlinkClick r:id="rId5"/>
              </a:rPr>
              <a:t>www.canva.com</a:t>
            </a:r>
            <a:endParaRPr lang="es-MX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A0BFA30-00FC-24C0-80E3-BE18F449A5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36" y="221981"/>
            <a:ext cx="4384225" cy="2051230"/>
          </a:xfrm>
          <a:prstGeom prst="rect">
            <a:avLst/>
          </a:prstGeom>
        </p:spPr>
      </p:pic>
      <p:sp>
        <p:nvSpPr>
          <p:cNvPr id="11" name="Flecha: hacia abajo 10">
            <a:extLst>
              <a:ext uri="{FF2B5EF4-FFF2-40B4-BE49-F238E27FC236}">
                <a16:creationId xmlns:a16="http://schemas.microsoft.com/office/drawing/2014/main" id="{1B7C3C21-065E-5D21-0B74-9029AC3DE8D2}"/>
              </a:ext>
            </a:extLst>
          </p:cNvPr>
          <p:cNvSpPr/>
          <p:nvPr/>
        </p:nvSpPr>
        <p:spPr>
          <a:xfrm>
            <a:off x="8808442" y="1335791"/>
            <a:ext cx="506818" cy="425303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EA1132AD-6721-1873-A962-C2DE4A105A0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49" t="12763" r="13441" b="35825"/>
          <a:stretch/>
        </p:blipFill>
        <p:spPr bwMode="auto">
          <a:xfrm>
            <a:off x="6656785" y="2649697"/>
            <a:ext cx="4810125" cy="18034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Cuadro de texto 2">
            <a:extLst>
              <a:ext uri="{FF2B5EF4-FFF2-40B4-BE49-F238E27FC236}">
                <a16:creationId xmlns:a16="http://schemas.microsoft.com/office/drawing/2014/main" id="{432943DC-03E0-B7D3-613C-2F2867257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9738" y="2464164"/>
            <a:ext cx="4384225" cy="26545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1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2 – EN “ELEMENTOS” ELEGIR LA CUADRICULA QUE NECESITEMOS</a:t>
            </a:r>
            <a:endParaRPr lang="es-MX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 de texto 2">
            <a:extLst>
              <a:ext uri="{FF2B5EF4-FFF2-40B4-BE49-F238E27FC236}">
                <a16:creationId xmlns:a16="http://schemas.microsoft.com/office/drawing/2014/main" id="{AB6E5DD5-16AC-919E-AAF1-72D915444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5951" y="90092"/>
            <a:ext cx="3000033" cy="26545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1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1 –</a:t>
            </a:r>
            <a:r>
              <a:rPr lang="es-MX" sz="11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ELEGIR PLANTILLA “POST INSTAGRAM”</a:t>
            </a:r>
            <a:r>
              <a:rPr lang="es-MX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7" name="Cuadro de texto 2">
            <a:extLst>
              <a:ext uri="{FF2B5EF4-FFF2-40B4-BE49-F238E27FC236}">
                <a16:creationId xmlns:a16="http://schemas.microsoft.com/office/drawing/2014/main" id="{5B76B4BB-090F-0272-D49B-05316480E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7747" y="4564141"/>
            <a:ext cx="4648200" cy="26545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1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PASO 3 – EN “SUBIDOS” ENCONTRARAN LOS LOGOTIPOS Y OTRAS IMAGENES</a:t>
            </a:r>
            <a:endParaRPr lang="es-MX" sz="11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Flecha: hacia abajo 18">
            <a:extLst>
              <a:ext uri="{FF2B5EF4-FFF2-40B4-BE49-F238E27FC236}">
                <a16:creationId xmlns:a16="http://schemas.microsoft.com/office/drawing/2014/main" id="{26186FA1-8A50-0CE8-C647-408112326012}"/>
              </a:ext>
            </a:extLst>
          </p:cNvPr>
          <p:cNvSpPr/>
          <p:nvPr/>
        </p:nvSpPr>
        <p:spPr>
          <a:xfrm rot="16200000">
            <a:off x="6095999" y="2996421"/>
            <a:ext cx="506818" cy="425303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Flecha: hacia abajo 19">
            <a:extLst>
              <a:ext uri="{FF2B5EF4-FFF2-40B4-BE49-F238E27FC236}">
                <a16:creationId xmlns:a16="http://schemas.microsoft.com/office/drawing/2014/main" id="{CCC2FFB8-20EC-41D9-2E47-1F713991E4E6}"/>
              </a:ext>
            </a:extLst>
          </p:cNvPr>
          <p:cNvSpPr/>
          <p:nvPr/>
        </p:nvSpPr>
        <p:spPr>
          <a:xfrm rot="16200000">
            <a:off x="6190725" y="5381659"/>
            <a:ext cx="506818" cy="425303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2168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1A5266-D4CC-265A-6A1B-BF612905E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 DE PUBLICIDAD AUTORIZADA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6E012D7-F36D-8973-F161-6E9C40B328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9173" y="3064581"/>
            <a:ext cx="3636963" cy="3636963"/>
          </a:xfrm>
        </p:spPr>
      </p:pic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355E7586-721D-6697-4D2F-05F6877B31A9}"/>
              </a:ext>
            </a:extLst>
          </p:cNvPr>
          <p:cNvSpPr/>
          <p:nvPr/>
        </p:nvSpPr>
        <p:spPr>
          <a:xfrm>
            <a:off x="5473993" y="2490423"/>
            <a:ext cx="627321" cy="574158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 de texto 2">
            <a:extLst>
              <a:ext uri="{FF2B5EF4-FFF2-40B4-BE49-F238E27FC236}">
                <a16:creationId xmlns:a16="http://schemas.microsoft.com/office/drawing/2014/main" id="{D0C47DB1-F492-DE98-08D7-C5C29F67D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6482" y="2140276"/>
            <a:ext cx="2522341" cy="26545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1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PODRÁN CAMBIAR EL TIPO DE LETRA</a:t>
            </a:r>
            <a:endParaRPr lang="es-MX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633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5050442-EF8D-3BF5-BB3A-E71EE49A3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5" y="4514820"/>
            <a:ext cx="5284381" cy="229749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89D8DB5-081F-2DF2-96D9-FF16CD8B1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902" y="312860"/>
            <a:ext cx="10571998" cy="970450"/>
          </a:xfrm>
        </p:spPr>
        <p:txBody>
          <a:bodyPr/>
          <a:lstStyle/>
          <a:p>
            <a:r>
              <a:rPr lang="es-MX" dirty="0"/>
              <a:t>COMPARTIR PUBLICIDAD</a:t>
            </a:r>
          </a:p>
        </p:txBody>
      </p:sp>
      <p:sp>
        <p:nvSpPr>
          <p:cNvPr id="4" name="Cuadro de texto 2">
            <a:extLst>
              <a:ext uri="{FF2B5EF4-FFF2-40B4-BE49-F238E27FC236}">
                <a16:creationId xmlns:a16="http://schemas.microsoft.com/office/drawing/2014/main" id="{4DE842FC-203F-7289-A043-8271A6E5B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35" y="2120326"/>
            <a:ext cx="4384225" cy="155747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1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 IMPORTANTE: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1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PRIMERO. - </a:t>
            </a:r>
            <a:r>
              <a:rPr lang="es-MX" sz="11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IMPORTANTE QUE LA PUBLICIDAD SEA COMPARTIDA EN LA PÁGINA DE </a:t>
            </a:r>
            <a:r>
              <a:rPr lang="es-MX" sz="1100" b="1" u="sng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FACEBOOK</a:t>
            </a:r>
            <a:r>
              <a:rPr lang="es-MX" sz="11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s-MX" sz="1100" b="1" u="sng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INSTAGRAM</a:t>
            </a:r>
            <a:r>
              <a:rPr lang="es-MX" sz="11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INMOBILIARIA DE LA PENÍNSULA.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1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SEGUNDO.- </a:t>
            </a:r>
            <a:r>
              <a:rPr lang="es-MX" sz="11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VEZ PUBLICADA EN NUESTRO </a:t>
            </a:r>
            <a:r>
              <a:rPr lang="es-MX" sz="11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FACEBOOK</a:t>
            </a:r>
            <a:r>
              <a:rPr lang="es-MX" sz="11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s-MX" sz="11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INSTAGRAM</a:t>
            </a:r>
            <a:r>
              <a:rPr lang="es-MX" sz="11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PODRÁN “</a:t>
            </a:r>
            <a:r>
              <a:rPr lang="es-MX" sz="1100" b="1" u="sng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COMPARTIR</a:t>
            </a:r>
            <a:r>
              <a:rPr lang="es-MX" sz="11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LA PUBLICIDAD EN SUS REDES SOCIALES PERSONALES.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132B211-4AF4-E51C-8C66-F0B3ACB5A4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836" t="17054" b="26822"/>
          <a:stretch/>
        </p:blipFill>
        <p:spPr>
          <a:xfrm>
            <a:off x="6627745" y="2173138"/>
            <a:ext cx="4384225" cy="1992997"/>
          </a:xfrm>
          <a:prstGeom prst="rect">
            <a:avLst/>
          </a:prstGeom>
        </p:spPr>
      </p:pic>
      <p:sp>
        <p:nvSpPr>
          <p:cNvPr id="6" name="Cuadro de texto 2">
            <a:extLst>
              <a:ext uri="{FF2B5EF4-FFF2-40B4-BE49-F238E27FC236}">
                <a16:creationId xmlns:a16="http://schemas.microsoft.com/office/drawing/2014/main" id="{90C2CE75-74CD-7E20-71FC-FC1F02FB5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35" y="3817450"/>
            <a:ext cx="5284381" cy="69737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0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LO ANTERIOR, SERÁN NOMBRADOS ADMINISTRADORES DE DICHA PÁGINA, POR LO CUAL ES INDISPENSABLE PROPORCIONAR SUS CUENTAS DE FACEBOOK Y ACEPTAR LA INVITACIÓN </a:t>
            </a:r>
            <a:endParaRPr lang="es-MX" sz="10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1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endParaRPr lang="es-MX" sz="1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746B956-8535-8E4A-3258-E33AB11942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4510"/>
          <a:stretch/>
        </p:blipFill>
        <p:spPr>
          <a:xfrm>
            <a:off x="6627745" y="4598048"/>
            <a:ext cx="4384225" cy="2175591"/>
          </a:xfrm>
          <a:prstGeom prst="rect">
            <a:avLst/>
          </a:prstGeom>
        </p:spPr>
      </p:pic>
      <p:sp>
        <p:nvSpPr>
          <p:cNvPr id="10" name="Cuadro de texto 2">
            <a:extLst>
              <a:ext uri="{FF2B5EF4-FFF2-40B4-BE49-F238E27FC236}">
                <a16:creationId xmlns:a16="http://schemas.microsoft.com/office/drawing/2014/main" id="{AC685F83-9CE7-99FA-3443-0914FB5057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1921" y="1907681"/>
            <a:ext cx="947982" cy="26545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1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FACEBOOK</a:t>
            </a:r>
            <a:endParaRPr lang="es-MX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5E3E2E69-1C37-CA06-57DF-7F64C4DCA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1921" y="4298863"/>
            <a:ext cx="947982" cy="26545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1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INSTAGRAM</a:t>
            </a:r>
            <a:endParaRPr lang="es-MX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uadro de texto 2">
            <a:extLst>
              <a:ext uri="{FF2B5EF4-FFF2-40B4-BE49-F238E27FC236}">
                <a16:creationId xmlns:a16="http://schemas.microsoft.com/office/drawing/2014/main" id="{31279727-B012-1C43-8BDD-93DE1EF35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2900" y="3748103"/>
            <a:ext cx="947982" cy="153343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1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VERIFICAR QUE AMBAS CUENTAS ESTEN VINCULADAS AL PUBLICAR EN FACEBOOK</a:t>
            </a:r>
            <a:endParaRPr lang="es-MX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781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uadro de texto 2">
            <a:extLst>
              <a:ext uri="{FF2B5EF4-FFF2-40B4-BE49-F238E27FC236}">
                <a16:creationId xmlns:a16="http://schemas.microsoft.com/office/drawing/2014/main" id="{FBE2F753-50D5-C311-F967-98A112E64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5533" y="5897191"/>
            <a:ext cx="1054760" cy="8718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11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0F2CAD8-F005-3226-38BF-482533B28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69" y="428619"/>
            <a:ext cx="10571998" cy="970450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OBJETIVO 1:</a:t>
            </a:r>
            <a:br>
              <a:rPr lang="es-MX" dirty="0"/>
            </a:br>
            <a:r>
              <a:rPr lang="es-MX" dirty="0"/>
              <a:t>Buscar y encontrar: </a:t>
            </a:r>
            <a:r>
              <a:rPr lang="es-MX" b="1" u="sng" dirty="0"/>
              <a:t>BIENES INMUEBLES</a:t>
            </a:r>
            <a:endParaRPr lang="es-MX" b="1" dirty="0"/>
          </a:p>
        </p:txBody>
      </p:sp>
      <p:sp>
        <p:nvSpPr>
          <p:cNvPr id="6" name="Marcador de contenido 4">
            <a:extLst>
              <a:ext uri="{FF2B5EF4-FFF2-40B4-BE49-F238E27FC236}">
                <a16:creationId xmlns:a16="http://schemas.microsoft.com/office/drawing/2014/main" id="{DC31DD30-9F9E-CF27-AB6A-B69ACF376D2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42048" y="3098389"/>
            <a:ext cx="5965456" cy="200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CASAS EN RENTA Y/O VENTA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LOCALES EN RENTA Y/O VENTA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TERRENOS EN RENTA Y/O VENTA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LOTES EN RENTA Y/O VENTA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ETC  </a:t>
            </a:r>
          </a:p>
        </p:txBody>
      </p:sp>
      <p:sp>
        <p:nvSpPr>
          <p:cNvPr id="8" name="Cuadro de texto 2">
            <a:extLst>
              <a:ext uri="{FF2B5EF4-FFF2-40B4-BE49-F238E27FC236}">
                <a16:creationId xmlns:a16="http://schemas.microsoft.com/office/drawing/2014/main" id="{186A8AB7-F888-3BE4-3C9A-03C66EF85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4966" y="1920527"/>
            <a:ext cx="6098902" cy="20223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1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1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vez encontrada una opción potencial, es importante realizar las llamadas pertinentes a los propietarios, intermediarios, Asesores, Inmobiliarias, etcétera.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1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 anterior con la finalidad de lograr obtener de primer momento su consentimiento de </a:t>
            </a:r>
            <a:r>
              <a:rPr lang="es-MX" sz="1100" b="1" u="sng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manera informal</a:t>
            </a:r>
            <a:r>
              <a:rPr lang="es-MX" sz="11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(VERBAL, CORREO, WHATSAPP ETC) </a:t>
            </a:r>
            <a:r>
              <a:rPr lang="es-MX" sz="11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posteriormente su </a:t>
            </a:r>
            <a:r>
              <a:rPr lang="es-MX" sz="1100" b="1" u="sng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consentimiento formal</a:t>
            </a:r>
            <a:r>
              <a:rPr lang="es-MX" sz="11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(CONTRATO DE EXCLUSIVIDAD Y PARTICIPACIÓN %)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100" b="1" u="sng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Solicitando FOTOGRAFÍAS EXISTENTES o agendando cita para la toma de FOTOGRAFÍAS</a:t>
            </a:r>
            <a:r>
              <a:rPr lang="es-MX" sz="11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1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realizar la promoción de su o sus propiedades por parte de nosotros, así como, para acordar los porcentajes </a:t>
            </a:r>
            <a:r>
              <a:rPr lang="es-MX" sz="11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(%)</a:t>
            </a:r>
            <a:r>
              <a:rPr lang="es-MX" sz="11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pertinentes a dividir. </a:t>
            </a:r>
            <a:r>
              <a:rPr lang="es-MX" sz="11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($)</a:t>
            </a:r>
            <a:r>
              <a:rPr lang="es-MX" sz="11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Cuadro de texto 2">
            <a:extLst>
              <a:ext uri="{FF2B5EF4-FFF2-40B4-BE49-F238E27FC236}">
                <a16:creationId xmlns:a16="http://schemas.microsoft.com/office/drawing/2014/main" id="{13477F7E-78C5-17AF-6F1C-86E0F2613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4966" y="4009144"/>
            <a:ext cx="4451228" cy="9103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1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Contando con la autorización de renta o venta, es importante que </a:t>
            </a:r>
            <a:r>
              <a:rPr lang="es-MX" sz="1100" b="1" u="sng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 Asesor </a:t>
            </a:r>
            <a:r>
              <a:rPr lang="es-MX" sz="11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Inmobiliario vaya </a:t>
            </a:r>
            <a:r>
              <a:rPr lang="es-MX" sz="1100" b="1" u="sng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llenando y actualizando</a:t>
            </a:r>
            <a:r>
              <a:rPr lang="es-MX" sz="11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 propio formato de Excel “</a:t>
            </a:r>
            <a:r>
              <a:rPr lang="pt-BR" sz="11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AGENDA CLIENTES VENDIENDO O RENTANDO CASAS.xlsx”</a:t>
            </a:r>
            <a:endParaRPr lang="es-MX" sz="1100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1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(Descargable al darle </a:t>
            </a:r>
            <a:r>
              <a:rPr lang="es-MX" sz="1100" kern="1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</a:t>
            </a:r>
            <a:r>
              <a:rPr lang="es-MX" sz="11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logotipo de Excel)  </a:t>
            </a:r>
            <a:r>
              <a:rPr lang="es-MX" sz="11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s-MX" sz="11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A02BDDF6-68BB-6BC2-3710-79A298D1C563}"/>
              </a:ext>
            </a:extLst>
          </p:cNvPr>
          <p:cNvGrpSpPr/>
          <p:nvPr/>
        </p:nvGrpSpPr>
        <p:grpSpPr>
          <a:xfrm>
            <a:off x="10600827" y="4023537"/>
            <a:ext cx="1054760" cy="871813"/>
            <a:chOff x="10650234" y="3973755"/>
            <a:chExt cx="1195119" cy="1091517"/>
          </a:xfrm>
        </p:grpSpPr>
        <p:sp>
          <p:nvSpPr>
            <p:cNvPr id="15" name="Cuadro de texto 2">
              <a:extLst>
                <a:ext uri="{FF2B5EF4-FFF2-40B4-BE49-F238E27FC236}">
                  <a16:creationId xmlns:a16="http://schemas.microsoft.com/office/drawing/2014/main" id="{9495E1ED-1820-41CB-D765-491D4AB189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50234" y="3973755"/>
              <a:ext cx="1195119" cy="10915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endParaRPr lang="es-MX" sz="11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4" name="Objeto 13">
              <a:hlinkClick r:id="rId2"/>
              <a:extLst>
                <a:ext uri="{FF2B5EF4-FFF2-40B4-BE49-F238E27FC236}">
                  <a16:creationId xmlns:a16="http://schemas.microsoft.com/office/drawing/2014/main" id="{523E1902-5D66-982B-AC31-931206A89D61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03465275"/>
                </p:ext>
              </p:extLst>
            </p:nvPr>
          </p:nvGraphicFramePr>
          <p:xfrm>
            <a:off x="10790593" y="4135220"/>
            <a:ext cx="914400" cy="771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showAsIcon="1" r:id="rId3" imgW="914400" imgH="771480" progId="Excel.Sheet.12">
                    <p:embed/>
                  </p:oleObj>
                </mc:Choice>
                <mc:Fallback>
                  <p:oleObj name="Worksheet" showAsIcon="1" r:id="rId3" imgW="914400" imgH="771480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790593" y="4135220"/>
                          <a:ext cx="914400" cy="771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Cuadro de texto 2">
            <a:extLst>
              <a:ext uri="{FF2B5EF4-FFF2-40B4-BE49-F238E27FC236}">
                <a16:creationId xmlns:a16="http://schemas.microsoft.com/office/drawing/2014/main" id="{5EE079AE-1BDD-1BA8-138E-7E28FEEED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4168" y="5082055"/>
            <a:ext cx="4451420" cy="15170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1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Así mismo, es importante crear en </a:t>
            </a:r>
            <a:r>
              <a:rPr lang="es-MX" sz="11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</a:t>
            </a:r>
            <a:r>
              <a:rPr lang="es-MX" sz="11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1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(PRESTABLECIDO)</a:t>
            </a:r>
            <a:r>
              <a:rPr lang="es-MX" sz="11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ficha técnica (</a:t>
            </a:r>
            <a:r>
              <a:rPr lang="es-MX" sz="1100" kern="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Brochure</a:t>
            </a:r>
            <a:r>
              <a:rPr lang="es-MX" sz="11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del inmueble, asignándole el número correspondiente </a:t>
            </a:r>
            <a:r>
              <a:rPr lang="es-MX" sz="11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(SOLICITARLO AL ADMINISTRADOR DEL GRUPO DE WHATSAPP), </a:t>
            </a:r>
            <a:r>
              <a:rPr lang="es-MX" sz="11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vez terminado el archivo Word deberás </a:t>
            </a:r>
            <a:r>
              <a:rPr lang="es-MX" sz="1100" u="sng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convertirlo</a:t>
            </a:r>
            <a:r>
              <a:rPr lang="es-MX" sz="11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s-MX" sz="11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PDF</a:t>
            </a:r>
            <a:r>
              <a:rPr lang="es-MX" sz="11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sz="1100" u="sng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(Guardar como PDF)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1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&lt;- </a:t>
            </a:r>
            <a:r>
              <a:rPr lang="es-MX" sz="11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(Descargables al darle </a:t>
            </a:r>
            <a:r>
              <a:rPr lang="es-MX" sz="1100" kern="1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</a:t>
            </a:r>
            <a:r>
              <a:rPr lang="es-MX" sz="11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logotipo WORD y PDF)</a:t>
            </a:r>
            <a:endParaRPr lang="es-MX" sz="11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1100" u="sng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1E60B977-9F8D-19B5-31D1-45DA6D90967B}"/>
              </a:ext>
            </a:extLst>
          </p:cNvPr>
          <p:cNvGrpSpPr/>
          <p:nvPr/>
        </p:nvGrpSpPr>
        <p:grpSpPr>
          <a:xfrm>
            <a:off x="6025533" y="4951918"/>
            <a:ext cx="1054760" cy="871813"/>
            <a:chOff x="5325416" y="4332928"/>
            <a:chExt cx="1195119" cy="1091517"/>
          </a:xfrm>
        </p:grpSpPr>
        <p:sp>
          <p:nvSpPr>
            <p:cNvPr id="17" name="Cuadro de texto 2">
              <a:extLst>
                <a:ext uri="{FF2B5EF4-FFF2-40B4-BE49-F238E27FC236}">
                  <a16:creationId xmlns:a16="http://schemas.microsoft.com/office/drawing/2014/main" id="{D816CC2F-6BBB-8550-5E36-4CAA841D20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25416" y="4332928"/>
              <a:ext cx="1195119" cy="10915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endParaRPr lang="es-MX" sz="11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8" name="Objeto 17">
              <a:hlinkClick r:id="rId5"/>
              <a:extLst>
                <a:ext uri="{FF2B5EF4-FFF2-40B4-BE49-F238E27FC236}">
                  <a16:creationId xmlns:a16="http://schemas.microsoft.com/office/drawing/2014/main" id="{E6C0C89D-5842-D810-14DF-5820E035D6B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41148417"/>
                </p:ext>
              </p:extLst>
            </p:nvPr>
          </p:nvGraphicFramePr>
          <p:xfrm>
            <a:off x="5465775" y="4495861"/>
            <a:ext cx="914400" cy="771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Document" showAsIcon="1" r:id="rId6" imgW="914400" imgH="771480" progId="Word.Document.12">
                    <p:embed/>
                  </p:oleObj>
                </mc:Choice>
                <mc:Fallback>
                  <p:oleObj name="Document" showAsIcon="1" r:id="rId6" imgW="914400" imgH="77148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465775" y="4495861"/>
                          <a:ext cx="914400" cy="771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4" name="Objeto 23">
            <a:hlinkClick r:id="rId5"/>
            <a:extLst>
              <a:ext uri="{FF2B5EF4-FFF2-40B4-BE49-F238E27FC236}">
                <a16:creationId xmlns:a16="http://schemas.microsoft.com/office/drawing/2014/main" id="{68E67562-12C2-2D33-DCA3-EB305A67EA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763170"/>
              </p:ext>
            </p:extLst>
          </p:nvPr>
        </p:nvGraphicFramePr>
        <p:xfrm>
          <a:off x="6107504" y="599747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8" imgW="914400" imgH="771480" progId="Acrobat.Document.DC">
                  <p:embed/>
                </p:oleObj>
              </mc:Choice>
              <mc:Fallback>
                <p:oleObj name="Acrobat Document" showAsIcon="1" r:id="rId8" imgW="914400" imgH="77148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107504" y="599747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CuadroTexto 24">
            <a:extLst>
              <a:ext uri="{FF2B5EF4-FFF2-40B4-BE49-F238E27FC236}">
                <a16:creationId xmlns:a16="http://schemas.microsoft.com/office/drawing/2014/main" id="{DCB39908-A78B-51A8-5E00-948E9261B893}"/>
              </a:ext>
            </a:extLst>
          </p:cNvPr>
          <p:cNvSpPr txBox="1"/>
          <p:nvPr/>
        </p:nvSpPr>
        <p:spPr>
          <a:xfrm>
            <a:off x="4920321" y="6194597"/>
            <a:ext cx="1125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Ejemplo PDF</a:t>
            </a:r>
          </a:p>
        </p:txBody>
      </p:sp>
    </p:spTree>
    <p:extLst>
      <p:ext uri="{BB962C8B-B14F-4D97-AF65-F5344CB8AC3E}">
        <p14:creationId xmlns:p14="http://schemas.microsoft.com/office/powerpoint/2010/main" val="3883424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A194C2-74F8-DF06-0D81-5819827ED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168" y="513977"/>
            <a:ext cx="10571998" cy="970450"/>
          </a:xfrm>
        </p:spPr>
        <p:txBody>
          <a:bodyPr/>
          <a:lstStyle/>
          <a:p>
            <a:r>
              <a:rPr lang="es-MX" dirty="0"/>
              <a:t>DE LOS PORCENTAJES, GANANCIAS Y COMISIONES – “VENTAS”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8201EF72-C9A4-4A6E-E836-7A2FEF0069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8944299"/>
              </p:ext>
            </p:extLst>
          </p:nvPr>
        </p:nvGraphicFramePr>
        <p:xfrm>
          <a:off x="6229164" y="2395310"/>
          <a:ext cx="5899888" cy="4352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 de texto 2">
            <a:extLst>
              <a:ext uri="{FF2B5EF4-FFF2-40B4-BE49-F238E27FC236}">
                <a16:creationId xmlns:a16="http://schemas.microsoft.com/office/drawing/2014/main" id="{9AD0A571-86AF-1936-E0E0-0630E0328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557" y="2052551"/>
            <a:ext cx="3527467" cy="5698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1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EJEMPLO 1: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1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ASESOR INMOBILIARIO LOGRA VENDER UNA CASA EN: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02A99F7-F2A2-4EE9-713A-0131BD390DFE}"/>
              </a:ext>
            </a:extLst>
          </p:cNvPr>
          <p:cNvSpPr txBox="1"/>
          <p:nvPr/>
        </p:nvSpPr>
        <p:spPr>
          <a:xfrm>
            <a:off x="202556" y="2587822"/>
            <a:ext cx="38066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$1,000.000.00 (UN MILLON)</a:t>
            </a:r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3B96315-72E8-757D-6090-523BB9DDDBC7}"/>
              </a:ext>
            </a:extLst>
          </p:cNvPr>
          <p:cNvSpPr txBox="1"/>
          <p:nvPr/>
        </p:nvSpPr>
        <p:spPr>
          <a:xfrm>
            <a:off x="475331" y="2856866"/>
            <a:ext cx="60330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MX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5% COMISIÓN) – SERVICIO INMOBILIARIO CONTRATADO</a:t>
            </a:r>
          </a:p>
          <a:p>
            <a:r>
              <a:rPr lang="es-MX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$50,000.00 (CINCUENTA MIL PESOS) </a:t>
            </a:r>
          </a:p>
          <a:p>
            <a:endParaRPr lang="es-MX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1BC7120-328B-F965-FEFF-74C3A87FC18C}"/>
              </a:ext>
            </a:extLst>
          </p:cNvPr>
          <p:cNvSpPr txBox="1"/>
          <p:nvPr/>
        </p:nvSpPr>
        <p:spPr>
          <a:xfrm>
            <a:off x="299559" y="3596415"/>
            <a:ext cx="61053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GASTOS X OPERACIÓN (POR PROPIEDAD):</a:t>
            </a:r>
          </a:p>
          <a:p>
            <a:pPr marL="285750" indent="-285750">
              <a:buFontTx/>
              <a:buChar char="-"/>
            </a:pPr>
            <a:r>
              <a:rPr lang="es-MX" sz="1600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TRANSPORTE $500</a:t>
            </a:r>
          </a:p>
          <a:p>
            <a:pPr marL="285750" indent="-285750">
              <a:buFontTx/>
              <a:buChar char="-"/>
            </a:pPr>
            <a:r>
              <a:rPr lang="es-MX" sz="1600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COMIDAS $800</a:t>
            </a:r>
          </a:p>
          <a:p>
            <a:pPr marL="285750" indent="-285750">
              <a:buFontTx/>
              <a:buChar char="-"/>
            </a:pPr>
            <a:r>
              <a:rPr lang="es-MX" sz="1600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PUBLICIDAD $400</a:t>
            </a:r>
          </a:p>
          <a:p>
            <a:pPr marL="285750" indent="-285750">
              <a:buFontTx/>
              <a:buChar char="-"/>
            </a:pPr>
            <a:r>
              <a:rPr lang="es-MX" sz="1600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LONAS $400</a:t>
            </a:r>
          </a:p>
          <a:p>
            <a:r>
              <a:rPr lang="es-MX" sz="1600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= -2100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DE0EAC4-E48B-C89D-C9B4-C92DA0F2B29F}"/>
              </a:ext>
            </a:extLst>
          </p:cNvPr>
          <p:cNvSpPr txBox="1"/>
          <p:nvPr/>
        </p:nvSpPr>
        <p:spPr>
          <a:xfrm>
            <a:off x="581319" y="5353312"/>
            <a:ext cx="300690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$50,000.00 (GANANCIA)</a:t>
            </a:r>
          </a:p>
          <a:p>
            <a:r>
              <a:rPr lang="es-MX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-2,100 (GASTOS OPERATIVOS)</a:t>
            </a:r>
          </a:p>
          <a:p>
            <a:r>
              <a:rPr lang="es-MX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</a:t>
            </a:r>
          </a:p>
          <a:p>
            <a:r>
              <a:rPr lang="es-MX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$47,900</a:t>
            </a:r>
          </a:p>
          <a:p>
            <a:endParaRPr lang="es-MX" dirty="0"/>
          </a:p>
        </p:txBody>
      </p:sp>
      <p:sp>
        <p:nvSpPr>
          <p:cNvPr id="9" name="Cuadro de texto 2">
            <a:extLst>
              <a:ext uri="{FF2B5EF4-FFF2-40B4-BE49-F238E27FC236}">
                <a16:creationId xmlns:a16="http://schemas.microsoft.com/office/drawing/2014/main" id="{26F9CC17-8CDA-75FA-E225-F7E70C85A3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4548" y="4431669"/>
            <a:ext cx="2108289" cy="17963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1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700" b="1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05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LLEVARÁ EL CONTROL DE GASTOS EN UNA LIBRETA FÍSICA O EN UN EXCEL, TODO GASTO EFECTUADO DEBERÁ SER APROBADO POR LOS SOCIOS Y DEBERÁ SER COMPROBADO (NOTAS, FACTURAS ETC).</a:t>
            </a:r>
            <a:endParaRPr lang="es-MX" sz="105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6826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A194C2-74F8-DF06-0D81-5819827ED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168" y="513977"/>
            <a:ext cx="10571998" cy="970450"/>
          </a:xfrm>
        </p:spPr>
        <p:txBody>
          <a:bodyPr/>
          <a:lstStyle/>
          <a:p>
            <a:r>
              <a:rPr lang="es-MX" dirty="0"/>
              <a:t>DE LOS PORCENTAJES, GANANCIAS Y COMISIONES – “VENTAS”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8201EF72-C9A4-4A6E-E836-7A2FEF0069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6186786"/>
              </p:ext>
            </p:extLst>
          </p:nvPr>
        </p:nvGraphicFramePr>
        <p:xfrm>
          <a:off x="6229164" y="2395310"/>
          <a:ext cx="5899888" cy="4352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 de texto 2">
            <a:extLst>
              <a:ext uri="{FF2B5EF4-FFF2-40B4-BE49-F238E27FC236}">
                <a16:creationId xmlns:a16="http://schemas.microsoft.com/office/drawing/2014/main" id="{9AD0A571-86AF-1936-E0E0-0630E0328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557" y="1758884"/>
            <a:ext cx="3527467" cy="5698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1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EJEMPLO 2: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1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ASESOR INMOBILIARIO LOGRA VENDER UNA CASA EN: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02A99F7-F2A2-4EE9-713A-0131BD390DFE}"/>
              </a:ext>
            </a:extLst>
          </p:cNvPr>
          <p:cNvSpPr txBox="1"/>
          <p:nvPr/>
        </p:nvSpPr>
        <p:spPr>
          <a:xfrm>
            <a:off x="62946" y="2291624"/>
            <a:ext cx="38066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$1,000.000.00 (UN MILLON) - VENTA</a:t>
            </a:r>
            <a:endParaRPr lang="es-MX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A8D5035-0F7C-38EF-2825-2442D1255AD1}"/>
              </a:ext>
            </a:extLst>
          </p:cNvPr>
          <p:cNvSpPr txBox="1"/>
          <p:nvPr/>
        </p:nvSpPr>
        <p:spPr>
          <a:xfrm>
            <a:off x="342168" y="2512727"/>
            <a:ext cx="60330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$50,000.00 (CINCUENTA MIL PESOS) </a:t>
            </a:r>
          </a:p>
          <a:p>
            <a:r>
              <a:rPr lang="es-MX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MX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5% COMISIÓN) – SERVICIO </a:t>
            </a:r>
            <a:r>
              <a:rPr lang="es-MX" sz="1800" b="1" u="sng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INMOBILIARIO</a:t>
            </a:r>
            <a:r>
              <a:rPr lang="es-MX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CONTRATADO</a:t>
            </a:r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400B668-5380-6F17-8802-13474803E78B}"/>
              </a:ext>
            </a:extLst>
          </p:cNvPr>
          <p:cNvSpPr txBox="1"/>
          <p:nvPr/>
        </p:nvSpPr>
        <p:spPr>
          <a:xfrm>
            <a:off x="342168" y="3033883"/>
            <a:ext cx="60330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$50,000.00 (CINCUENTA MIL PESOS) </a:t>
            </a:r>
          </a:p>
          <a:p>
            <a:r>
              <a:rPr lang="es-MX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MX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5% COMISIÓN) – SERVICIO </a:t>
            </a:r>
            <a:r>
              <a:rPr lang="es-MX" sz="1800" b="1" u="sng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JURÍDICO</a:t>
            </a:r>
            <a:r>
              <a:rPr lang="es-MX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CONTRATADO</a:t>
            </a:r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23D8271-AC8C-D2A7-FFFB-535E9ECCCBCD}"/>
              </a:ext>
            </a:extLst>
          </p:cNvPr>
          <p:cNvSpPr txBox="1"/>
          <p:nvPr/>
        </p:nvSpPr>
        <p:spPr>
          <a:xfrm>
            <a:off x="202557" y="3786511"/>
            <a:ext cx="610537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GASTOS X OPERACIÓN (POR PROPIEDAD):</a:t>
            </a:r>
          </a:p>
          <a:p>
            <a:pPr marL="285750" indent="-285750">
              <a:buFontTx/>
              <a:buChar char="-"/>
            </a:pPr>
            <a:r>
              <a:rPr lang="es-MX" sz="1600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TRANSPORTE $500</a:t>
            </a:r>
          </a:p>
          <a:p>
            <a:pPr marL="285750" indent="-285750">
              <a:buFontTx/>
              <a:buChar char="-"/>
            </a:pPr>
            <a:r>
              <a:rPr lang="es-MX" sz="1600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COMIDAS $800</a:t>
            </a:r>
          </a:p>
          <a:p>
            <a:pPr marL="285750" indent="-285750">
              <a:buFontTx/>
              <a:buChar char="-"/>
            </a:pPr>
            <a:r>
              <a:rPr lang="es-MX" sz="1600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PUBLICIDAD $400</a:t>
            </a:r>
          </a:p>
          <a:p>
            <a:pPr marL="285750" indent="-285750">
              <a:buFontTx/>
              <a:buChar char="-"/>
            </a:pPr>
            <a:r>
              <a:rPr lang="es-MX" sz="1600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LONAS $400</a:t>
            </a:r>
          </a:p>
          <a:p>
            <a:r>
              <a:rPr lang="es-MX" sz="1600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= -2100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325110D-7B8F-B739-67E2-C957E8651B42}"/>
              </a:ext>
            </a:extLst>
          </p:cNvPr>
          <p:cNvSpPr txBox="1"/>
          <p:nvPr/>
        </p:nvSpPr>
        <p:spPr>
          <a:xfrm>
            <a:off x="440641" y="5393156"/>
            <a:ext cx="2823063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$100,000.00 (GANANCIA)</a:t>
            </a:r>
          </a:p>
          <a:p>
            <a:r>
              <a:rPr lang="es-MX" sz="1600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-2,100 (GASTOS OPERATIVOS)</a:t>
            </a:r>
          </a:p>
          <a:p>
            <a:r>
              <a:rPr lang="es-MX" sz="16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_________________</a:t>
            </a:r>
          </a:p>
          <a:p>
            <a:r>
              <a:rPr lang="es-MX" sz="1600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$97,900</a:t>
            </a:r>
          </a:p>
          <a:p>
            <a:endParaRPr lang="es-MX" dirty="0"/>
          </a:p>
        </p:txBody>
      </p:sp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2C1938CB-FC5E-5D3F-F642-D3D0025A8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4548" y="4431669"/>
            <a:ext cx="2108289" cy="17963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1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700" b="1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05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LLEVARÁ EL CONTROL DE GASTOS EN UNA LIBRETA FÍSICA O EN UN EXCEL, TODO GASTO EFECTUADO DEBERÁ SER APROBADO POR LOS SOCIOS Y DEBERÁ SER COMPROBADO (NOTAS, FACTURAS ETC).</a:t>
            </a:r>
            <a:endParaRPr lang="es-MX" sz="105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399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EF9D0F16-07BB-A982-43E6-47392B038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21" y="619953"/>
            <a:ext cx="10572750" cy="969963"/>
          </a:xfrm>
        </p:spPr>
        <p:txBody>
          <a:bodyPr/>
          <a:lstStyle/>
          <a:p>
            <a:r>
              <a:rPr lang="es-MX" dirty="0"/>
              <a:t>DE LOS PORCENTAJES, GANANCIAS Y COMISIONES – “VENTAS”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EA328648-4C19-43F6-5547-F34969E04E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6291178"/>
              </p:ext>
            </p:extLst>
          </p:nvPr>
        </p:nvGraphicFramePr>
        <p:xfrm>
          <a:off x="6182321" y="1752600"/>
          <a:ext cx="5899888" cy="44854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uadro de texto 2">
            <a:extLst>
              <a:ext uri="{FF2B5EF4-FFF2-40B4-BE49-F238E27FC236}">
                <a16:creationId xmlns:a16="http://schemas.microsoft.com/office/drawing/2014/main" id="{6E661F92-D224-9989-9B3F-7F3671024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91" y="1628923"/>
            <a:ext cx="5939363" cy="7303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1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EJEMPLO 3: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1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ASESOR INMOBILIARIO LOGRA VENDER UNA CASA (NOSOTROS CONSEGUIMOS LA PROPIEDAD O EL COMPRADOR)</a:t>
            </a:r>
          </a:p>
        </p:txBody>
      </p:sp>
      <p:sp>
        <p:nvSpPr>
          <p:cNvPr id="7" name="Cuadro de texto 2">
            <a:extLst>
              <a:ext uri="{FF2B5EF4-FFF2-40B4-BE49-F238E27FC236}">
                <a16:creationId xmlns:a16="http://schemas.microsoft.com/office/drawing/2014/main" id="{6A646A08-3690-44B5-A0E2-C798ACB54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791" y="2365915"/>
            <a:ext cx="5939363" cy="26545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1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COMPRADOR O PROPIEDAD FUE PRESENTADO POR OTRO ASESOR O INMOBILIARIA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0627144-EEC9-237A-03FA-C1573824C1C1}"/>
              </a:ext>
            </a:extLst>
          </p:cNvPr>
          <p:cNvSpPr txBox="1"/>
          <p:nvPr/>
        </p:nvSpPr>
        <p:spPr>
          <a:xfrm>
            <a:off x="141587" y="3583591"/>
            <a:ext cx="61026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$1,000.000.00 (UN MILLON) - VENTA</a:t>
            </a:r>
            <a:endParaRPr lang="es-MX" dirty="0"/>
          </a:p>
        </p:txBody>
      </p:sp>
      <p:sp>
        <p:nvSpPr>
          <p:cNvPr id="11" name="Cuadro de texto 2">
            <a:extLst>
              <a:ext uri="{FF2B5EF4-FFF2-40B4-BE49-F238E27FC236}">
                <a16:creationId xmlns:a16="http://schemas.microsoft.com/office/drawing/2014/main" id="{5F1516A9-F083-76F0-F887-63B484668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813" y="2939817"/>
            <a:ext cx="810774" cy="26545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1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OPCIÓN 1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C9FF16D-E66E-513E-AD84-2B1DD42180E4}"/>
              </a:ext>
            </a:extLst>
          </p:cNvPr>
          <p:cNvSpPr txBox="1"/>
          <p:nvPr/>
        </p:nvSpPr>
        <p:spPr>
          <a:xfrm>
            <a:off x="478321" y="3842933"/>
            <a:ext cx="61026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$50,000.00 (CINCUENTA MIL PESOS) </a:t>
            </a:r>
          </a:p>
          <a:p>
            <a:r>
              <a:rPr lang="es-MX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MX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5% COMISIÓN) – SERVICIO </a:t>
            </a:r>
            <a:r>
              <a:rPr lang="es-MX" sz="1800" b="1" u="sng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INMOBILIARIO</a:t>
            </a:r>
            <a:r>
              <a:rPr lang="es-MX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CONTRATADO</a:t>
            </a:r>
            <a:endParaRPr lang="es-MX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A4F4EBC-2319-E853-D6D0-B0E9D1F6CB95}"/>
              </a:ext>
            </a:extLst>
          </p:cNvPr>
          <p:cNvSpPr txBox="1"/>
          <p:nvPr/>
        </p:nvSpPr>
        <p:spPr>
          <a:xfrm>
            <a:off x="478321" y="4478231"/>
            <a:ext cx="60330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$50,000.00 (CINCUENTA MIL PESOS) </a:t>
            </a:r>
          </a:p>
          <a:p>
            <a:r>
              <a:rPr lang="es-MX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MX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5% COMISIÓN) – SERVICIO </a:t>
            </a:r>
            <a:r>
              <a:rPr lang="es-MX" sz="1800" b="1" u="sng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JURÍDICO</a:t>
            </a:r>
            <a:r>
              <a:rPr lang="es-MX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CONTRATADO</a:t>
            </a:r>
            <a:endParaRPr lang="es-MX" dirty="0"/>
          </a:p>
        </p:txBody>
      </p:sp>
      <p:sp>
        <p:nvSpPr>
          <p:cNvPr id="15" name="Cuadro de texto 2">
            <a:extLst>
              <a:ext uri="{FF2B5EF4-FFF2-40B4-BE49-F238E27FC236}">
                <a16:creationId xmlns:a16="http://schemas.microsoft.com/office/drawing/2014/main" id="{A51D7DDF-7529-0C45-BA7A-D13FDEE9D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353" y="2660501"/>
            <a:ext cx="4929166" cy="91146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1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DIVIDIR EL 50% DE NUESTRA GANANCIA CON EL ASESOR CONTRARIO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1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(SIEMPRE Y CUANDO EL TAMBIEN DIVIDA SU 50% (ACREDITABLE) EN CASO DE SER MAYOR SU GANANCIA O LA NUESTRA SE REALIZARA UN AJUSTE “IGUALA” A LA GANANCIA MENOR) </a:t>
            </a:r>
          </a:p>
        </p:txBody>
      </p:sp>
      <p:sp>
        <p:nvSpPr>
          <p:cNvPr id="16" name="Cuadro de texto 2">
            <a:extLst>
              <a:ext uri="{FF2B5EF4-FFF2-40B4-BE49-F238E27FC236}">
                <a16:creationId xmlns:a16="http://schemas.microsoft.com/office/drawing/2014/main" id="{526B1698-9E33-7E64-EBD6-8BB3BEE06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579" y="6361090"/>
            <a:ext cx="810774" cy="26545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1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OPCIÓN 2</a:t>
            </a:r>
          </a:p>
        </p:txBody>
      </p:sp>
      <p:sp>
        <p:nvSpPr>
          <p:cNvPr id="18" name="Cuadro de texto 2">
            <a:extLst>
              <a:ext uri="{FF2B5EF4-FFF2-40B4-BE49-F238E27FC236}">
                <a16:creationId xmlns:a16="http://schemas.microsoft.com/office/drawing/2014/main" id="{BB2DF661-77E4-88E5-1E2D-F5FCA979F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671" y="6353505"/>
            <a:ext cx="4039569" cy="26545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1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 QUIEN CONSERVA SU %100 DE GANANCIA – VER EJEMPLO 1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7D15A8E-85B1-CE0F-EB2A-76ADA4DE2195}"/>
              </a:ext>
            </a:extLst>
          </p:cNvPr>
          <p:cNvSpPr txBox="1"/>
          <p:nvPr/>
        </p:nvSpPr>
        <p:spPr>
          <a:xfrm>
            <a:off x="0" y="5281160"/>
            <a:ext cx="6448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dirty="0"/>
              <a:t>= </a:t>
            </a:r>
            <a:r>
              <a:rPr lang="es-MX" sz="1200" b="1" dirty="0"/>
              <a:t>$100,000.00 </a:t>
            </a:r>
            <a:r>
              <a:rPr lang="es-MX" sz="1200" dirty="0"/>
              <a:t>/ 2 = </a:t>
            </a:r>
            <a:r>
              <a:rPr lang="es-MX" sz="1200" b="1" dirty="0"/>
              <a:t>$50,000.00 </a:t>
            </a:r>
            <a:r>
              <a:rPr lang="es-MX" sz="1200" dirty="0"/>
              <a:t>(Asesor externo) y </a:t>
            </a:r>
            <a:r>
              <a:rPr lang="es-MX" sz="1200" b="1" dirty="0"/>
              <a:t>$50,000.00 </a:t>
            </a:r>
            <a:r>
              <a:rPr lang="es-MX" sz="1200" b="1" dirty="0">
                <a:solidFill>
                  <a:srgbClr val="FF0000"/>
                </a:solidFill>
              </a:rPr>
              <a:t>– $2,100 </a:t>
            </a:r>
            <a:r>
              <a:rPr lang="es-MX" sz="1200" dirty="0">
                <a:solidFill>
                  <a:srgbClr val="FF0000"/>
                </a:solidFill>
              </a:rPr>
              <a:t>“EJEMPLO” (GASTOS OPERATIVOS) = </a:t>
            </a:r>
            <a:r>
              <a:rPr lang="es-MX" sz="1200" b="1" dirty="0">
                <a:solidFill>
                  <a:srgbClr val="FF0000"/>
                </a:solidFill>
              </a:rPr>
              <a:t>$47,900‬.00 / </a:t>
            </a:r>
            <a:r>
              <a:rPr lang="es-MX" sz="1200" dirty="0"/>
              <a:t>SOCIO 1, SOCIA 2, ASESOR(A) = </a:t>
            </a:r>
            <a:r>
              <a:rPr lang="es-MX" sz="1200" b="1" dirty="0"/>
              <a:t>$15,966 C/U.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DEAEB68-E609-AE49-2595-9E92668EEB14}"/>
              </a:ext>
            </a:extLst>
          </p:cNvPr>
          <p:cNvSpPr txBox="1"/>
          <p:nvPr/>
        </p:nvSpPr>
        <p:spPr>
          <a:xfrm>
            <a:off x="5743575" y="6290115"/>
            <a:ext cx="64484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dirty="0"/>
              <a:t>= </a:t>
            </a:r>
            <a:r>
              <a:rPr lang="es-MX" sz="1200" b="1" dirty="0"/>
              <a:t>$100,000.00 </a:t>
            </a:r>
            <a:r>
              <a:rPr lang="es-MX" sz="1200" dirty="0"/>
              <a:t>/ 2 = </a:t>
            </a:r>
            <a:r>
              <a:rPr lang="es-MX" sz="1200" b="1" dirty="0"/>
              <a:t>$50,000.00 </a:t>
            </a:r>
            <a:r>
              <a:rPr lang="es-MX" sz="1200" dirty="0"/>
              <a:t>(Asesor externo) y </a:t>
            </a:r>
            <a:r>
              <a:rPr lang="es-MX" sz="1200" b="1" dirty="0"/>
              <a:t>$50,000.00 </a:t>
            </a:r>
            <a:r>
              <a:rPr lang="es-MX" sz="1200" b="1" dirty="0">
                <a:solidFill>
                  <a:srgbClr val="FF0000"/>
                </a:solidFill>
              </a:rPr>
              <a:t>– $2,100 </a:t>
            </a:r>
            <a:r>
              <a:rPr lang="es-MX" sz="1200" dirty="0">
                <a:solidFill>
                  <a:srgbClr val="FF0000"/>
                </a:solidFill>
              </a:rPr>
              <a:t>“EJEMPLO” (GASTOS OPERATIVOS) = </a:t>
            </a:r>
            <a:r>
              <a:rPr lang="es-MX" sz="1200" b="1" dirty="0">
                <a:solidFill>
                  <a:srgbClr val="FF0000"/>
                </a:solidFill>
              </a:rPr>
              <a:t>$47,900‬.00 / </a:t>
            </a:r>
            <a:r>
              <a:rPr lang="es-MX" sz="1200" dirty="0"/>
              <a:t>SOCIO 1, SOCIA 2, ASESOR(A) = </a:t>
            </a:r>
            <a:r>
              <a:rPr lang="es-MX" sz="1200" b="1" dirty="0"/>
              <a:t>$15,966 C/U.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33BED07-2580-9A5E-05F7-BACB5980C929}"/>
              </a:ext>
            </a:extLst>
          </p:cNvPr>
          <p:cNvSpPr txBox="1"/>
          <p:nvPr/>
        </p:nvSpPr>
        <p:spPr>
          <a:xfrm>
            <a:off x="6292112" y="1770984"/>
            <a:ext cx="58998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419" sz="1200" b="1" dirty="0">
                <a:solidFill>
                  <a:schemeClr val="bg1"/>
                </a:solidFill>
              </a:rPr>
              <a:t>GANANCIA $100,000.00 / 2  = $50,000.00 – GASTOS / 3: </a:t>
            </a:r>
          </a:p>
          <a:p>
            <a:pPr algn="just"/>
            <a:r>
              <a:rPr lang="es-419" sz="1200" b="1" dirty="0">
                <a:solidFill>
                  <a:schemeClr val="bg1"/>
                </a:solidFill>
              </a:rPr>
              <a:t>SOCIO 1, SOCIA 2, ASESOR(A) = $15,966 C/U</a:t>
            </a:r>
          </a:p>
          <a:p>
            <a:endParaRPr lang="es-MX" sz="1200" b="1" dirty="0"/>
          </a:p>
        </p:txBody>
      </p:sp>
    </p:spTree>
    <p:extLst>
      <p:ext uri="{BB962C8B-B14F-4D97-AF65-F5344CB8AC3E}">
        <p14:creationId xmlns:p14="http://schemas.microsoft.com/office/powerpoint/2010/main" val="39301868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348C98-82CA-6D30-1A82-1FB4356F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642" y="2581836"/>
            <a:ext cx="9367876" cy="4174496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s-MX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CLIENTE LE OFRECIMOS NUESTROS 2 SERVICIOS:</a:t>
            </a:r>
          </a:p>
          <a:p>
            <a:r>
              <a:rPr lang="es-MX" sz="1200" dirty="0"/>
              <a:t>1) </a:t>
            </a:r>
            <a:r>
              <a:rPr lang="es-MX" sz="1200" b="1" dirty="0"/>
              <a:t>INMOBILIARIO</a:t>
            </a:r>
            <a:r>
              <a:rPr lang="es-MX" sz="1200" dirty="0"/>
              <a:t> (Para conseguirle un inquilino) </a:t>
            </a:r>
          </a:p>
          <a:p>
            <a:pPr marL="0" indent="0">
              <a:buNone/>
            </a:pPr>
            <a:r>
              <a:rPr lang="es-MX" sz="1200" b="1" dirty="0"/>
              <a:t>= $7,000.00</a:t>
            </a:r>
          </a:p>
          <a:p>
            <a:pPr marL="0" indent="0">
              <a:buNone/>
            </a:pPr>
            <a:endParaRPr lang="es-MX" sz="1200" dirty="0"/>
          </a:p>
          <a:p>
            <a:r>
              <a:rPr lang="es-MX" sz="1200" dirty="0"/>
              <a:t>2) </a:t>
            </a:r>
            <a:r>
              <a:rPr lang="es-MX" sz="1200" b="1" dirty="0"/>
              <a:t>JURÍDICO</a:t>
            </a:r>
            <a:r>
              <a:rPr lang="es-MX" sz="1200" dirty="0"/>
              <a:t> (Para la elaboración de un contrato o convenio “NOTARIADO”) </a:t>
            </a:r>
          </a:p>
          <a:p>
            <a:pPr marL="0" indent="0">
              <a:buNone/>
            </a:pPr>
            <a:r>
              <a:rPr lang="es-MX" sz="1200" b="1" dirty="0"/>
              <a:t>= $7,000.00</a:t>
            </a:r>
          </a:p>
          <a:p>
            <a:pPr marL="0" indent="0">
              <a:buNone/>
            </a:pPr>
            <a:endParaRPr lang="es-MX" sz="1200" dirty="0"/>
          </a:p>
          <a:p>
            <a:pPr marL="0" indent="0">
              <a:buNone/>
            </a:pPr>
            <a:r>
              <a:rPr lang="es-MX" sz="1200" b="1" dirty="0"/>
              <a:t>  $14,000.00 </a:t>
            </a:r>
          </a:p>
          <a:p>
            <a:pPr marL="0" indent="0">
              <a:buNone/>
            </a:pPr>
            <a:r>
              <a:rPr lang="es-MX" sz="1200" dirty="0">
                <a:solidFill>
                  <a:srgbClr val="FF0000"/>
                </a:solidFill>
              </a:rPr>
              <a:t>- $  2,000.00 (Contrato)</a:t>
            </a:r>
          </a:p>
          <a:p>
            <a:pPr marL="0" indent="0">
              <a:buNone/>
            </a:pPr>
            <a:r>
              <a:rPr lang="es-MX" sz="1200" dirty="0">
                <a:solidFill>
                  <a:srgbClr val="FF0000"/>
                </a:solidFill>
              </a:rPr>
              <a:t>   $      500.00 (Viáticos)</a:t>
            </a:r>
          </a:p>
          <a:p>
            <a:pPr marL="0" indent="0">
              <a:buNone/>
            </a:pPr>
            <a:r>
              <a:rPr lang="es-MX" sz="1200" dirty="0"/>
              <a:t>---------------------------------------</a:t>
            </a:r>
          </a:p>
          <a:p>
            <a:pPr marL="0" indent="0">
              <a:buNone/>
            </a:pPr>
            <a:r>
              <a:rPr lang="es-MX" sz="1200" dirty="0"/>
              <a:t>= $ 11,500.00  (Total a dividir)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7532088-55F1-EEFC-A11A-5AFAD7C11B01}"/>
              </a:ext>
            </a:extLst>
          </p:cNvPr>
          <p:cNvSpPr txBox="1">
            <a:spLocks/>
          </p:cNvSpPr>
          <p:nvPr/>
        </p:nvSpPr>
        <p:spPr>
          <a:xfrm>
            <a:off x="478321" y="619953"/>
            <a:ext cx="10572750" cy="96996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dirty="0"/>
              <a:t>DE LOS PORCENTAJES, GANANCIAS Y COMISIONES – “RENTAS”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3A404F03-7A6C-57CD-F898-1D64DAD665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4603002"/>
              </p:ext>
            </p:extLst>
          </p:nvPr>
        </p:nvGraphicFramePr>
        <p:xfrm>
          <a:off x="7149451" y="2340914"/>
          <a:ext cx="4742133" cy="4174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 de texto 2">
            <a:extLst>
              <a:ext uri="{FF2B5EF4-FFF2-40B4-BE49-F238E27FC236}">
                <a16:creationId xmlns:a16="http://schemas.microsoft.com/office/drawing/2014/main" id="{03E90CA1-170E-187B-0434-21229FEE1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642" y="2049539"/>
            <a:ext cx="3527467" cy="7303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1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EJEMPLO 1: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1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ASESOR INMOBILIARIO LOGRA RENTAR LA PROPIEDAD DE UN CLIENTE EN $7,000.00 (SIETE MIL PESOS):</a:t>
            </a:r>
          </a:p>
        </p:txBody>
      </p:sp>
      <p:sp>
        <p:nvSpPr>
          <p:cNvPr id="9" name="Cuadro de texto 2">
            <a:extLst>
              <a:ext uri="{FF2B5EF4-FFF2-40B4-BE49-F238E27FC236}">
                <a16:creationId xmlns:a16="http://schemas.microsoft.com/office/drawing/2014/main" id="{15B79955-F332-81D2-1436-D57E1958A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3750" y="4426548"/>
            <a:ext cx="1242075" cy="2182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 CONTRATO/CONVENIO</a:t>
            </a:r>
          </a:p>
        </p:txBody>
      </p:sp>
      <p:sp>
        <p:nvSpPr>
          <p:cNvPr id="10" name="Cuadro de texto 2">
            <a:extLst>
              <a:ext uri="{FF2B5EF4-FFF2-40B4-BE49-F238E27FC236}">
                <a16:creationId xmlns:a16="http://schemas.microsoft.com/office/drawing/2014/main" id="{EF12792F-FC81-370D-092F-CE434CBE8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342" y="4669084"/>
            <a:ext cx="3527467" cy="128714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 IMPORTANTE: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800" b="1" u="sng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INQUILINO </a:t>
            </a:r>
            <a:r>
              <a:rPr lang="es-MX" sz="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LE PIDEN SIEMPRE </a:t>
            </a:r>
            <a:r>
              <a:rPr lang="es-MX" sz="800" b="1" u="sng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RENTAS </a:t>
            </a:r>
            <a:r>
              <a:rPr lang="es-MX" sz="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ENTRAR A LA PROPIEDAD DE NUESTRO CLIENTE:</a:t>
            </a:r>
            <a:endParaRPr lang="es-MX" sz="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es-MX" sz="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RENTA POR ADELANTADA  $7,000.00</a:t>
            </a:r>
            <a:endParaRPr lang="es-MX" sz="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es-MX" sz="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DEPOSITO EN GARANTÍA   $,7000.00</a:t>
            </a:r>
            <a:endParaRPr lang="es-MX" sz="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es-MX" sz="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CONTRATO / CONVENIO TRANSACCIONAL NOTARIADO $7,000.00</a:t>
            </a:r>
            <a:endParaRPr lang="es-MX" sz="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Cuadro de texto 2">
            <a:extLst>
              <a:ext uri="{FF2B5EF4-FFF2-40B4-BE49-F238E27FC236}">
                <a16:creationId xmlns:a16="http://schemas.microsoft.com/office/drawing/2014/main" id="{D7BDF6E9-D036-D378-6A17-666AE815A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342" y="6088020"/>
            <a:ext cx="3527467" cy="34996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SUS 3 RENTAS EL CLIENTE “PROPIETARIO” NOS PAGA EL O LOS SERVICIOS CONTRATADOS (JURÍDICOS Y/O INMOBILIARIO)</a:t>
            </a:r>
          </a:p>
        </p:txBody>
      </p:sp>
    </p:spTree>
    <p:extLst>
      <p:ext uri="{BB962C8B-B14F-4D97-AF65-F5344CB8AC3E}">
        <p14:creationId xmlns:p14="http://schemas.microsoft.com/office/powerpoint/2010/main" val="242244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348C98-82CA-6D30-1A82-1FB4356F6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642" y="2581836"/>
            <a:ext cx="9367876" cy="4174496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es-MX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CLIENTE LE OFRECIMOS NUESTROS 2 SERVICIOS, PERO SOLAMENTE CONTRATO EL: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endParaRPr lang="es-MX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MX" sz="1200" dirty="0"/>
              <a:t>1) </a:t>
            </a:r>
            <a:r>
              <a:rPr lang="es-MX" sz="1200" b="1" dirty="0"/>
              <a:t>INMOBILIARIO</a:t>
            </a:r>
            <a:r>
              <a:rPr lang="es-MX" sz="1200" dirty="0"/>
              <a:t> (Para conseguirle un inquilino) </a:t>
            </a:r>
          </a:p>
          <a:p>
            <a:pPr marL="0" indent="0">
              <a:buNone/>
            </a:pPr>
            <a:r>
              <a:rPr lang="es-MX" sz="1200" b="1" dirty="0"/>
              <a:t>= $7,000.00</a:t>
            </a:r>
          </a:p>
          <a:p>
            <a:pPr marL="0" indent="0">
              <a:buNone/>
            </a:pPr>
            <a:endParaRPr lang="es-MX" sz="1200" dirty="0"/>
          </a:p>
          <a:p>
            <a:pPr marL="0" indent="0">
              <a:buNone/>
            </a:pPr>
            <a:r>
              <a:rPr lang="es-MX" sz="1200" b="1" dirty="0"/>
              <a:t>  $7,000.00</a:t>
            </a:r>
          </a:p>
          <a:p>
            <a:pPr marL="0" indent="0">
              <a:buNone/>
            </a:pPr>
            <a:r>
              <a:rPr lang="es-MX" sz="1200" dirty="0">
                <a:solidFill>
                  <a:srgbClr val="FF0000"/>
                </a:solidFill>
              </a:rPr>
              <a:t>- $   500.00 (Viáticos)</a:t>
            </a:r>
          </a:p>
          <a:p>
            <a:pPr marL="0" indent="0">
              <a:buNone/>
            </a:pPr>
            <a:r>
              <a:rPr lang="es-MX" sz="1200" dirty="0"/>
              <a:t>---------------------------------------</a:t>
            </a:r>
          </a:p>
          <a:p>
            <a:pPr marL="0" indent="0">
              <a:buNone/>
            </a:pPr>
            <a:r>
              <a:rPr lang="es-MX" sz="1200" dirty="0"/>
              <a:t>= $ 6,500.00  (Total a dividir)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7532088-55F1-EEFC-A11A-5AFAD7C11B01}"/>
              </a:ext>
            </a:extLst>
          </p:cNvPr>
          <p:cNvSpPr txBox="1">
            <a:spLocks/>
          </p:cNvSpPr>
          <p:nvPr/>
        </p:nvSpPr>
        <p:spPr>
          <a:xfrm>
            <a:off x="478321" y="619953"/>
            <a:ext cx="10572750" cy="96996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dirty="0"/>
              <a:t>DE LOS PORCENTAJES, GANANCIAS Y COMISIONES – “RENTAS”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3A404F03-7A6C-57CD-F898-1D64DAD665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611375"/>
              </p:ext>
            </p:extLst>
          </p:nvPr>
        </p:nvGraphicFramePr>
        <p:xfrm>
          <a:off x="7149451" y="2340914"/>
          <a:ext cx="4742133" cy="4174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 de texto 2">
            <a:extLst>
              <a:ext uri="{FF2B5EF4-FFF2-40B4-BE49-F238E27FC236}">
                <a16:creationId xmlns:a16="http://schemas.microsoft.com/office/drawing/2014/main" id="{03E90CA1-170E-187B-0434-21229FEE1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642" y="2049539"/>
            <a:ext cx="3527467" cy="7303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1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EJEMPLO 1: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1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ASESOR INMOBILIARIO LOGRA RENTAR LA PROPIEDAD DE UN CLIENTE EN $7,000.00 (SIETE MIL PESOS):</a:t>
            </a:r>
          </a:p>
        </p:txBody>
      </p:sp>
      <p:sp>
        <p:nvSpPr>
          <p:cNvPr id="2" name="Cuadro de texto 2">
            <a:extLst>
              <a:ext uri="{FF2B5EF4-FFF2-40B4-BE49-F238E27FC236}">
                <a16:creationId xmlns:a16="http://schemas.microsoft.com/office/drawing/2014/main" id="{DDF6BE28-75C9-8BC7-6F88-E0D5EB9E1C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342" y="4669084"/>
            <a:ext cx="3527467" cy="128714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 IMPORTANTE: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800" b="1" u="sng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INQUILINO </a:t>
            </a:r>
            <a:r>
              <a:rPr lang="es-MX" sz="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LE PIDEN SIEMPRE </a:t>
            </a:r>
            <a:r>
              <a:rPr lang="es-MX" sz="800" b="1" u="sng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RENTAS </a:t>
            </a:r>
            <a:r>
              <a:rPr lang="es-MX" sz="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ENTRAR A LA PROPIEDAD DE NUESTRO CLIENTE:</a:t>
            </a:r>
            <a:endParaRPr lang="es-MX" sz="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es-MX" sz="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RENTA POR ADELANTADA  $7,000.00</a:t>
            </a:r>
            <a:endParaRPr lang="es-MX" sz="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es-MX" sz="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DEPOSITO EN GARANTÍA   $,7000.00</a:t>
            </a:r>
            <a:endParaRPr lang="es-MX" sz="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es-MX" sz="8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CONTRATO / CONVENIO TRANSACCIONAL NOTARIADO $7,000.00</a:t>
            </a:r>
            <a:endParaRPr lang="es-MX" sz="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 de texto 2">
            <a:extLst>
              <a:ext uri="{FF2B5EF4-FFF2-40B4-BE49-F238E27FC236}">
                <a16:creationId xmlns:a16="http://schemas.microsoft.com/office/drawing/2014/main" id="{7FC0B6E0-29A7-0E7C-AA19-15D94FAF5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342" y="6088020"/>
            <a:ext cx="3527467" cy="34996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8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SUS 3 RENTAS EL CLIENTE “PROPIETARIO” NOS PAGA EL O LOS SERVICIOS CONTRATADOS (JURÍDICOS Y/O INMOBILIARIO)</a:t>
            </a:r>
          </a:p>
        </p:txBody>
      </p:sp>
    </p:spTree>
    <p:extLst>
      <p:ext uri="{BB962C8B-B14F-4D97-AF65-F5344CB8AC3E}">
        <p14:creationId xmlns:p14="http://schemas.microsoft.com/office/powerpoint/2010/main" val="23159886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5BAC1-A290-4295-C26A-107108106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DIVISIÓN Y GASTOS SOCIO 1 Y SOCIA 2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2ADA0D-FF46-9016-19DE-55F6CEF35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24" y="1621292"/>
            <a:ext cx="10554574" cy="3636511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la inversión obtenida, cada socio: </a:t>
            </a:r>
            <a:r>
              <a:rPr lang="es-MX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(SOCIO 1 Y SOCIA 2, POR EL MOMENTO) </a:t>
            </a:r>
            <a:r>
              <a:rPr lang="es-MX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aportaran el </a:t>
            </a:r>
            <a:r>
              <a:rPr lang="es-MX" sz="24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5% </a:t>
            </a:r>
            <a:r>
              <a:rPr lang="es-MX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sus ganancias al fondo para Inmobiliaria (Gastos generales: Renta, Luz, Tinta, Hojas, Computadoras, </a:t>
            </a:r>
            <a:r>
              <a:rPr lang="es-MX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r>
              <a:rPr lang="es-MX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dicho fondo, podrá ser utilizado de común acuerdo </a:t>
            </a:r>
            <a:r>
              <a:rPr lang="es-MX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(SOCIO 1 Y SOCIA 2, POR EL MOMENTO) </a:t>
            </a:r>
            <a:r>
              <a:rPr lang="es-MX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para: mejoras, inversión, etcétera, caso contrario cada </a:t>
            </a:r>
            <a:r>
              <a:rPr lang="es-MX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o 6 MESES,</a:t>
            </a:r>
            <a:r>
              <a:rPr lang="es-MX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hará la </a:t>
            </a:r>
            <a:r>
              <a:rPr lang="es-MX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DIVISIÓN “REPARTICIÓN DE UTILIDADES NO INVERTIDAS”</a:t>
            </a:r>
            <a:r>
              <a:rPr lang="es-MX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saldo restante a favor del </a:t>
            </a:r>
            <a:r>
              <a:rPr lang="es-MX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(SOCIO 1 Y SOCIA 2, POR EL MOMENTO).</a:t>
            </a:r>
            <a:endParaRPr lang="es-MX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F6B7327-694D-7D64-01C3-C4192D01A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1133" y="4268373"/>
            <a:ext cx="2874501" cy="287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80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C36C85-0E3E-0621-2B23-799D5AE27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060" y="301414"/>
            <a:ext cx="10571998" cy="970450"/>
          </a:xfrm>
        </p:spPr>
        <p:txBody>
          <a:bodyPr/>
          <a:lstStyle/>
          <a:p>
            <a:r>
              <a:rPr lang="es-MX" dirty="0"/>
              <a:t>¿MÁS DUDAS?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02926B-3C4A-3029-46C3-BFF63CE6A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060" y="2334940"/>
            <a:ext cx="8510992" cy="2661130"/>
          </a:xfrm>
        </p:spPr>
        <p:txBody>
          <a:bodyPr>
            <a:normAutofit/>
          </a:bodyPr>
          <a:lstStyle/>
          <a:p>
            <a:r>
              <a:rPr lang="es-MX" sz="7200" dirty="0">
                <a:hlinkClick r:id="rId2" action="ppaction://hlinkfile"/>
              </a:rPr>
              <a:t>9995468107</a:t>
            </a:r>
            <a:endParaRPr lang="es-MX" sz="7200" dirty="0"/>
          </a:p>
        </p:txBody>
      </p:sp>
    </p:spTree>
    <p:extLst>
      <p:ext uri="{BB962C8B-B14F-4D97-AF65-F5344CB8AC3E}">
        <p14:creationId xmlns:p14="http://schemas.microsoft.com/office/powerpoint/2010/main" val="1497455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28C35D67-770C-A576-A1E3-D7A746693010}"/>
              </a:ext>
            </a:extLst>
          </p:cNvPr>
          <p:cNvSpPr/>
          <p:nvPr/>
        </p:nvSpPr>
        <p:spPr>
          <a:xfrm>
            <a:off x="2276475" y="3429000"/>
            <a:ext cx="8124825" cy="304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158350E-1DD7-8F6C-337C-8A1B15A0B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0" y="912986"/>
            <a:ext cx="10554574" cy="3636511"/>
          </a:xfrm>
        </p:spPr>
        <p:txBody>
          <a:bodyPr>
            <a:normAutofit/>
          </a:bodyPr>
          <a:lstStyle/>
          <a:p>
            <a:r>
              <a:rPr lang="es-MX" sz="5400" b="1" dirty="0"/>
              <a:t>GRACIAS POR SU ATENCIÓN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C74FC4D-EB3B-3BF0-D950-315476AA97E4}"/>
              </a:ext>
            </a:extLst>
          </p:cNvPr>
          <p:cNvSpPr txBox="1"/>
          <p:nvPr/>
        </p:nvSpPr>
        <p:spPr>
          <a:xfrm>
            <a:off x="568666" y="293298"/>
            <a:ext cx="84631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Bienvenido(a) a Inmobiliaria de la península; </a:t>
            </a:r>
            <a:br>
              <a:rPr lang="es-MX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Grupo Mérida.</a:t>
            </a:r>
            <a:br>
              <a:rPr lang="es-MX" sz="3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sz="36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9210C63-8279-AB91-8040-3BC8EC0E1D1C}"/>
              </a:ext>
            </a:extLst>
          </p:cNvPr>
          <p:cNvSpPr txBox="1"/>
          <p:nvPr/>
        </p:nvSpPr>
        <p:spPr>
          <a:xfrm>
            <a:off x="2199082" y="5109766"/>
            <a:ext cx="7793831" cy="1766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8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QUEDA PROHIBIDA LA REPRODUCCIÓN PARCIAL O TOTAL DEL PRESENTE CONTENIDO. DERECHOS RESERVADOS “JURÍDICOS E INMOBILIARIA DE LA PENÍNSULA; BY GRUPO MÉRIDA.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www.grupomerida.com.mx</a:t>
            </a:r>
            <a:endParaRPr lang="es-MX" sz="18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" name="image1.png">
            <a:extLst>
              <a:ext uri="{FF2B5EF4-FFF2-40B4-BE49-F238E27FC236}">
                <a16:creationId xmlns:a16="http://schemas.microsoft.com/office/drawing/2014/main" id="{F4810871-7FDE-4721-A7E9-B58A8C06D179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969668" y="3742532"/>
            <a:ext cx="2252661" cy="136723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049428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F52864B-AD99-4126-25BA-FDAE49139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622" y="869806"/>
            <a:ext cx="10871004" cy="969963"/>
          </a:xfrm>
        </p:spPr>
        <p:txBody>
          <a:bodyPr/>
          <a:lstStyle/>
          <a:p>
            <a:r>
              <a:rPr lang="es-MX" dirty="0"/>
              <a:t>OBJETIVO 2:</a:t>
            </a:r>
            <a:br>
              <a:rPr lang="es-MX" dirty="0"/>
            </a:br>
            <a:r>
              <a:rPr lang="es-MX" dirty="0"/>
              <a:t>Buscar y encontrar: </a:t>
            </a:r>
            <a:r>
              <a:rPr lang="es-MX" b="1" u="sng" dirty="0"/>
              <a:t>POTENCIALES CLIENTES </a:t>
            </a:r>
            <a:r>
              <a:rPr lang="es-MX" dirty="0"/>
              <a:t>que quieran: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5695CEA-D660-F902-DF87-0F8565FA34B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80275" y="3147282"/>
            <a:ext cx="6478797" cy="2080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dirty="0"/>
              <a:t>RENTAR O COMPRAR UNA CASA HABITACIÓN 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dirty="0"/>
              <a:t>RENTAR O COMPRAR UN LOCAL COMERCIAL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dirty="0"/>
              <a:t>RENTAR O COMPRAR UN TERRENO  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dirty="0"/>
              <a:t>RENTAR O COMPRAR UN LOTE </a:t>
            </a:r>
          </a:p>
          <a:p>
            <a:pPr marL="285750" lvl="0" indent="-285750">
              <a:lnSpc>
                <a:spcPct val="107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s-MX" dirty="0"/>
              <a:t>ETC  </a:t>
            </a:r>
          </a:p>
        </p:txBody>
      </p:sp>
      <p:sp>
        <p:nvSpPr>
          <p:cNvPr id="6" name="Cuadro de texto 2">
            <a:extLst>
              <a:ext uri="{FF2B5EF4-FFF2-40B4-BE49-F238E27FC236}">
                <a16:creationId xmlns:a16="http://schemas.microsoft.com/office/drawing/2014/main" id="{4B65BF77-C62C-A256-F586-7485C25B8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3275" y="3221565"/>
            <a:ext cx="5110594" cy="16360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1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1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vez que sepamos que opciones </a:t>
            </a:r>
            <a:r>
              <a:rPr lang="es-MX" sz="11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(CARACTERÍSTICAS, PRECIOS, ETCÉTERA) </a:t>
            </a:r>
            <a:r>
              <a:rPr lang="es-MX" sz="11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busca nuestro potencial cliente </a:t>
            </a:r>
            <a:r>
              <a:rPr lang="es-MX" sz="11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(PERSONA FÍSICA, PERSONA MORAL, TERCERO, INTERMEDIARIO, ASESOR INMOBILIARIO, INMOBILIARIA ETCÉTERA) </a:t>
            </a:r>
            <a:r>
              <a:rPr lang="es-MX" sz="11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contando primeramente de </a:t>
            </a:r>
            <a:r>
              <a:rPr lang="es-MX" sz="1100" b="1" u="sng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manera informal</a:t>
            </a:r>
            <a:r>
              <a:rPr lang="es-MX" sz="11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(VERBAL, CORREO, WHATSAPP ETC) </a:t>
            </a:r>
            <a:r>
              <a:rPr lang="es-MX" sz="11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 posteriormente su </a:t>
            </a:r>
            <a:r>
              <a:rPr lang="es-MX" sz="1100" b="1" u="sng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consentimiento formal</a:t>
            </a:r>
            <a:r>
              <a:rPr lang="es-MX" sz="11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(CONTRATO DE PRESTACIÓN DE SERVICIOS Y </a:t>
            </a:r>
            <a:r>
              <a:rPr lang="es-MX" sz="1100" b="1" kern="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s-MX" sz="11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PARTICIPACIÓN %) </a:t>
            </a:r>
            <a:r>
              <a:rPr lang="es-MX" sz="11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realizar la búsqueda de su o sus propiedades por parte de nosotros, así como, para acordar los porcentajes </a:t>
            </a:r>
            <a:r>
              <a:rPr lang="es-MX" sz="11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(%)</a:t>
            </a:r>
            <a:r>
              <a:rPr lang="es-MX" sz="11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pertinentes a dividir. </a:t>
            </a:r>
            <a:r>
              <a:rPr lang="es-MX" sz="11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($)</a:t>
            </a:r>
            <a:r>
              <a:rPr lang="es-MX" sz="11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Cuadro de texto 2">
            <a:extLst>
              <a:ext uri="{FF2B5EF4-FFF2-40B4-BE49-F238E27FC236}">
                <a16:creationId xmlns:a16="http://schemas.microsoft.com/office/drawing/2014/main" id="{76FD56E9-BB9B-07AE-766D-B5BFE11D7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3275" y="5101700"/>
            <a:ext cx="3407433" cy="127265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1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vez que el cliente este de acuerdo en los </a:t>
            </a:r>
            <a:r>
              <a:rPr lang="es-MX" sz="11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porcentajes </a:t>
            </a:r>
            <a:r>
              <a:rPr lang="es-MX" sz="11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(%)</a:t>
            </a:r>
            <a:r>
              <a:rPr lang="es-MX" sz="11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pertinentes a dividir </a:t>
            </a:r>
            <a:r>
              <a:rPr lang="es-MX" sz="11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($)</a:t>
            </a:r>
            <a:r>
              <a:rPr lang="es-419" sz="11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es importante que cada Asesor Inmobiliario vaya llenando y actualizando su propio formato de Excel </a:t>
            </a:r>
            <a:r>
              <a:rPr lang="es-MX" sz="11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pt-BR" sz="11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AGENDA CLIENTES BUSCANDO CASAS PARA RENTA O VENTA.xlsx”</a:t>
            </a:r>
            <a:endParaRPr lang="es-MX" sz="1100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11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(Descargable al darle </a:t>
            </a:r>
            <a:r>
              <a:rPr lang="es-MX" sz="1100" kern="1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</a:t>
            </a:r>
            <a:r>
              <a:rPr lang="es-MX" sz="11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logotipo de Excel)  </a:t>
            </a:r>
            <a:r>
              <a:rPr lang="es-MX" sz="11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s-MX" sz="11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7F94E3D4-04F2-6576-BBCD-CE2F6CE8C80E}"/>
              </a:ext>
            </a:extLst>
          </p:cNvPr>
          <p:cNvGrpSpPr/>
          <p:nvPr/>
        </p:nvGrpSpPr>
        <p:grpSpPr>
          <a:xfrm>
            <a:off x="10718197" y="5482114"/>
            <a:ext cx="1054760" cy="871813"/>
            <a:chOff x="10718197" y="5482114"/>
            <a:chExt cx="1054760" cy="871813"/>
          </a:xfrm>
        </p:grpSpPr>
        <p:sp>
          <p:nvSpPr>
            <p:cNvPr id="9" name="Cuadro de texto 2">
              <a:extLst>
                <a:ext uri="{FF2B5EF4-FFF2-40B4-BE49-F238E27FC236}">
                  <a16:creationId xmlns:a16="http://schemas.microsoft.com/office/drawing/2014/main" id="{70931FFC-9056-1EE0-8703-6B6877A68E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18197" y="5482114"/>
              <a:ext cx="1054760" cy="8718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endParaRPr lang="es-MX" sz="11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11" name="Objeto 10">
              <a:hlinkClick r:id="rId2"/>
              <a:extLst>
                <a:ext uri="{FF2B5EF4-FFF2-40B4-BE49-F238E27FC236}">
                  <a16:creationId xmlns:a16="http://schemas.microsoft.com/office/drawing/2014/main" id="{71C1083C-B519-56B2-67C7-7947026E7C64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26059397"/>
                </p:ext>
              </p:extLst>
            </p:nvPr>
          </p:nvGraphicFramePr>
          <p:xfrm>
            <a:off x="10774911" y="5582402"/>
            <a:ext cx="914400" cy="7715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Worksheet" showAsIcon="1" r:id="rId3" imgW="914400" imgH="771480" progId="Excel.Sheet.12">
                    <p:embed/>
                  </p:oleObj>
                </mc:Choice>
                <mc:Fallback>
                  <p:oleObj name="Worksheet" showAsIcon="1" r:id="rId3" imgW="914400" imgH="771480" progId="Excel.Shee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0774911" y="5582402"/>
                          <a:ext cx="914400" cy="7715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46455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5D102BE-FD10-6B37-1ED7-80B74220EC5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70073" y="2192976"/>
            <a:ext cx="4257424" cy="1055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MX" dirty="0"/>
              <a:t>LOS ARCHIVOS ANTERIORMENTE CREADOS DEBERÁN SER SUBIDOS AL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2FC04B51-4406-D43E-D34B-A186B57EB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073" y="930845"/>
            <a:ext cx="10572750" cy="969963"/>
          </a:xfrm>
        </p:spPr>
        <p:txBody>
          <a:bodyPr/>
          <a:lstStyle/>
          <a:p>
            <a:r>
              <a:rPr lang="es-MX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ALMACENAMIENTO DIGITAL EN LA NUBE</a:t>
            </a:r>
            <a:br>
              <a:rPr lang="es-MX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dirty="0"/>
          </a:p>
        </p:txBody>
      </p:sp>
      <p:pic>
        <p:nvPicPr>
          <p:cNvPr id="1026" name="Picture 2" descr="La aplicación ya no funcionará en dispositivos con Windows 7 desde enero de 2023.">
            <a:extLst>
              <a:ext uri="{FF2B5EF4-FFF2-40B4-BE49-F238E27FC236}">
                <a16:creationId xmlns:a16="http://schemas.microsoft.com/office/drawing/2014/main" id="{9DD6E523-6BCB-FFB0-6D44-D832E6F34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16" y="2882947"/>
            <a:ext cx="5672044" cy="265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020072C-0223-589A-A441-CCB401D6CB00}"/>
              </a:ext>
            </a:extLst>
          </p:cNvPr>
          <p:cNvSpPr txBox="1"/>
          <p:nvPr/>
        </p:nvSpPr>
        <p:spPr>
          <a:xfrm>
            <a:off x="482616" y="4768066"/>
            <a:ext cx="5695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USUARIO: </a:t>
            </a:r>
            <a:r>
              <a:rPr lang="es-MX" u="sng" dirty="0">
                <a:solidFill>
                  <a:schemeClr val="bg1"/>
                </a:solidFill>
                <a:hlinkClick r:id="rId3"/>
              </a:rPr>
              <a:t>Inmobiliariadelapeninsula2@gmail.com</a:t>
            </a:r>
            <a:endParaRPr lang="es-MX" u="sng" dirty="0">
              <a:solidFill>
                <a:schemeClr val="bg1"/>
              </a:solidFill>
            </a:endParaRPr>
          </a:p>
          <a:p>
            <a:r>
              <a:rPr lang="es-MX" dirty="0">
                <a:solidFill>
                  <a:schemeClr val="bg1"/>
                </a:solidFill>
              </a:rPr>
              <a:t>CONTRASEÑA: Inmobiliaria20152</a:t>
            </a:r>
          </a:p>
        </p:txBody>
      </p:sp>
      <p:sp>
        <p:nvSpPr>
          <p:cNvPr id="10" name="Cuadro de texto 2">
            <a:extLst>
              <a:ext uri="{FF2B5EF4-FFF2-40B4-BE49-F238E27FC236}">
                <a16:creationId xmlns:a16="http://schemas.microsoft.com/office/drawing/2014/main" id="{95A287AC-878C-AB19-3B96-7D5EF8BF1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367" y="2051921"/>
            <a:ext cx="5110594" cy="222753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1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1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la carpeta </a:t>
            </a:r>
            <a:r>
              <a:rPr lang="es-MX" sz="11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“ASESORES INMOBILIARIOS” </a:t>
            </a:r>
            <a:r>
              <a:rPr lang="es-MX" sz="11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deberán crear su carpeta con su nombres y apellidos, lo anterior a fin de cargar sus archivos </a:t>
            </a:r>
            <a:r>
              <a:rPr lang="es-MX" sz="1100" b="1" u="sng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(fotos y fichas técnicas (</a:t>
            </a:r>
            <a:r>
              <a:rPr lang="es-MX" sz="1100" b="1" u="sng" kern="1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Brochures</a:t>
            </a:r>
            <a:r>
              <a:rPr lang="es-MX" sz="1100" b="1" u="sng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s-MX" sz="11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“CREAR UNA CARPETA POR CADA BIEN INMUEBLE CON EL NÚMERO ASIGNADO” </a:t>
            </a:r>
            <a:r>
              <a:rPr lang="es-MX" sz="1100" b="1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(SOLICITARL EL # CONSECUTIVO AL ADMINISTRADOR DEL GRUPO DE WHATSAPP).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1100" b="1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1100" b="1" kern="1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100" b="1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EJEMPLO: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11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1CB6BF8-D130-8AD7-906A-5A9B64E771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573" r="42253" b="64699"/>
          <a:stretch/>
        </p:blipFill>
        <p:spPr>
          <a:xfrm>
            <a:off x="7648951" y="3606220"/>
            <a:ext cx="3108187" cy="55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07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BDA3E1-CE4E-62F6-9BB4-22B74262D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887" y="2921026"/>
            <a:ext cx="5755540" cy="25481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MX" dirty="0"/>
              <a:t>Es importante seguir la numeración consecutiva correspondiente y cargar las fotografías y fichas técnicas de los bienes inmuebles al GOOGLE DRIVE, lo anterior con la finalidad de </a:t>
            </a:r>
            <a:r>
              <a:rPr lang="es-MX" b="1" u="sng" dirty="0"/>
              <a:t>facilitar la actualización</a:t>
            </a:r>
            <a:r>
              <a:rPr lang="es-MX" dirty="0"/>
              <a:t> de nuestra pagina web:</a:t>
            </a:r>
          </a:p>
          <a:p>
            <a:pPr marL="0" indent="0" algn="just">
              <a:buNone/>
            </a:pPr>
            <a:endParaRPr lang="es-MX" dirty="0"/>
          </a:p>
          <a:p>
            <a:pPr marL="0" indent="0" algn="just">
              <a:buNone/>
            </a:pPr>
            <a:r>
              <a:rPr lang="es-MX" dirty="0">
                <a:hlinkClick r:id="rId2"/>
              </a:rPr>
              <a:t>https://www.grupomerida.com.mx/catalogo </a:t>
            </a:r>
            <a:endParaRPr lang="es-MX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18C0F550-7BEB-4A79-BE95-B89E1B4E7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414" y="903871"/>
            <a:ext cx="10572750" cy="969963"/>
          </a:xfrm>
        </p:spPr>
        <p:txBody>
          <a:bodyPr/>
          <a:lstStyle/>
          <a:p>
            <a:r>
              <a:rPr lang="es-MX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PAGINA WEB</a:t>
            </a:r>
            <a:br>
              <a:rPr lang="es-MX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C54CB59-8D6E-1F70-BC1B-7EA5863D9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1684" y="60887"/>
            <a:ext cx="4808448" cy="673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55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EAD35A-2413-2421-BDBE-7F1FF39AE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926" y="468638"/>
            <a:ext cx="10571998" cy="970450"/>
          </a:xfrm>
        </p:spPr>
        <p:txBody>
          <a:bodyPr/>
          <a:lstStyle/>
          <a:p>
            <a:r>
              <a:rPr lang="es-MX" dirty="0"/>
              <a:t>SERVICIOS OFRECIDOS: </a:t>
            </a:r>
            <a:br>
              <a:rPr lang="es-MX" dirty="0"/>
            </a:br>
            <a:r>
              <a:rPr lang="es-MX" dirty="0"/>
              <a:t>1) </a:t>
            </a:r>
            <a:r>
              <a:rPr lang="es-419" b="1" dirty="0"/>
              <a:t>SERVICIO INMOBILIARIO</a:t>
            </a:r>
            <a:r>
              <a:rPr lang="es-419" dirty="0"/>
              <a:t> “OBJETO”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DB96C80-0B1A-BD4B-C8C5-9F38E2816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398" y="2434920"/>
            <a:ext cx="10554574" cy="50895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419" b="1" dirty="0"/>
              <a:t>PARA CLIENTES PROPIETARIOS:</a:t>
            </a:r>
          </a:p>
          <a:p>
            <a:pPr marL="0" indent="0" algn="just">
              <a:buNone/>
            </a:pPr>
            <a:r>
              <a:rPr lang="es-419" dirty="0"/>
              <a:t>Realizamos publicidad masiva de nuestros catálogos disponibles con todo el sector inmobiliario disponible y con nuestra selecta cartera de clientes “NACIONALES y EXTRANJEROS” con la finalidad de concretar la </a:t>
            </a:r>
            <a:r>
              <a:rPr lang="es-419" b="1" u="sng" dirty="0"/>
              <a:t>RENTA</a:t>
            </a:r>
            <a:r>
              <a:rPr lang="es-419" dirty="0"/>
              <a:t> o </a:t>
            </a:r>
            <a:r>
              <a:rPr lang="es-419" b="1" u="sng" dirty="0"/>
              <a:t>VENTA</a:t>
            </a:r>
            <a:r>
              <a:rPr lang="es-419" b="1" dirty="0"/>
              <a:t> </a:t>
            </a:r>
            <a:r>
              <a:rPr lang="es-419" dirty="0"/>
              <a:t>de los bienes inmuebles de nuestros clientes </a:t>
            </a:r>
            <a:r>
              <a:rPr lang="es-419" b="1" dirty="0"/>
              <a:t>“PROPIETARIOS”, </a:t>
            </a:r>
            <a:r>
              <a:rPr lang="es-419" dirty="0"/>
              <a:t>en los tiempos establecidos en el </a:t>
            </a:r>
            <a:r>
              <a:rPr lang="es-419" b="1" u="sng" dirty="0"/>
              <a:t>CONTRATO DE EXCLUSIVIDAD FIRMADO</a:t>
            </a:r>
            <a:r>
              <a:rPr lang="es-419" b="1" dirty="0"/>
              <a:t> (SEGÚN SEA EL CASO)</a:t>
            </a:r>
            <a:r>
              <a:rPr lang="es-419" dirty="0"/>
              <a:t>.</a:t>
            </a:r>
          </a:p>
          <a:p>
            <a:pPr marL="0" indent="0" algn="just">
              <a:buNone/>
            </a:pPr>
            <a:endParaRPr lang="es-419" b="1" dirty="0"/>
          </a:p>
          <a:p>
            <a:pPr marL="0" indent="0" algn="just">
              <a:buNone/>
            </a:pPr>
            <a:r>
              <a:rPr lang="es-419" b="1" dirty="0"/>
              <a:t>PARA CLIENTES INTERESADOS:</a:t>
            </a:r>
          </a:p>
          <a:p>
            <a:pPr marL="0" indent="0" algn="just">
              <a:buNone/>
            </a:pPr>
            <a:r>
              <a:rPr lang="es-419" dirty="0"/>
              <a:t>Realizamos una </a:t>
            </a:r>
            <a:r>
              <a:rPr lang="es-419" b="1" u="sng" dirty="0"/>
              <a:t>búsqueda masiva</a:t>
            </a:r>
            <a:r>
              <a:rPr lang="es-419" b="1" dirty="0"/>
              <a:t> </a:t>
            </a:r>
            <a:r>
              <a:rPr lang="es-419" dirty="0"/>
              <a:t>en nuestro amplio catalogo y opciones disponibles con todo el sector inmobiliario, hasta encontrar bienes inmuebles que cumplan con las </a:t>
            </a:r>
            <a:r>
              <a:rPr lang="es-MX" b="1" u="sng" dirty="0"/>
              <a:t>CARACTERÍSTICAS, PRECIOS, UBICACIONES, ETCÉTERA</a:t>
            </a:r>
            <a:r>
              <a:rPr lang="es-MX" dirty="0"/>
              <a:t> solicitadas por nuestros clientes interesados en </a:t>
            </a:r>
            <a:r>
              <a:rPr lang="es-MX" b="1" dirty="0"/>
              <a:t>COMPRAR</a:t>
            </a:r>
            <a:r>
              <a:rPr lang="es-MX" dirty="0"/>
              <a:t> O </a:t>
            </a:r>
            <a:r>
              <a:rPr lang="es-MX" b="1" dirty="0"/>
              <a:t>RENTAR</a:t>
            </a:r>
            <a:r>
              <a:rPr lang="es-419" dirty="0"/>
              <a:t>, en los tiempos establecidos en el contrato de </a:t>
            </a:r>
            <a:r>
              <a:rPr lang="es-419" b="1" u="sng" dirty="0"/>
              <a:t>PRESTACIÓN DE SERVICIOS FIRMADO</a:t>
            </a:r>
            <a:r>
              <a:rPr lang="es-419" b="1" dirty="0"/>
              <a:t> (SEGÚN SEA EL CASO)</a:t>
            </a:r>
            <a:r>
              <a:rPr lang="es-419" dirty="0"/>
              <a:t>.</a:t>
            </a:r>
          </a:p>
          <a:p>
            <a:pPr marL="0" indent="0" algn="just">
              <a:buNone/>
            </a:pPr>
            <a:endParaRPr lang="es-419" dirty="0"/>
          </a:p>
          <a:p>
            <a:pPr marL="0" indent="0" algn="just">
              <a:buNone/>
            </a:pPr>
            <a:endParaRPr lang="es-419" sz="1400" b="1" u="sng" dirty="0"/>
          </a:p>
          <a:p>
            <a:pPr marL="0" indent="0" algn="just">
              <a:buNone/>
            </a:pPr>
            <a:endParaRPr lang="es-MX" sz="1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F9E9024-47CB-9B57-23AF-E08142ED4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4551" y="-126479"/>
            <a:ext cx="2664843" cy="216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188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DF5BA4-C4D3-D4C6-29A4-50416804B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109" y="2179578"/>
            <a:ext cx="10554574" cy="4564835"/>
          </a:xfrm>
        </p:spPr>
        <p:txBody>
          <a:bodyPr>
            <a:normAutofit fontScale="62500" lnSpcReduction="20000"/>
          </a:bodyPr>
          <a:lstStyle/>
          <a:p>
            <a:pPr marL="400050" indent="-400050" algn="just">
              <a:buFont typeface="+mj-lt"/>
              <a:buAutoNum type="romanUcPeriod"/>
            </a:pPr>
            <a:r>
              <a:rPr lang="es-419" dirty="0"/>
              <a:t>Asesoría legal relacionada con el bien inmueble en materias: Civil, Inmobiliaria, Agraria, Administrativa, Fiscal y Penal 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es-419" dirty="0"/>
              <a:t>Verificación de los bienes inmuebles y de los propietarios y/o compradores (Minimizando los riesgos de un FRAUDE).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es-419" dirty="0"/>
              <a:t>Convenios de Desocupación y Entrega de Bien Inmueble (Para personas Físicas)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es-419" dirty="0"/>
              <a:t>Contratos de Arrendamiento (Para personas Morales)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es-419" dirty="0"/>
              <a:t>Promesas de Compra-Venta (NOTARIADOS)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es-419" dirty="0"/>
              <a:t>Contratos de Compra-Venta (ANTE NOTARIA PÚBLICA)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es-419" dirty="0"/>
              <a:t>Avalúos comerciales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es-419" dirty="0"/>
              <a:t>Actualización de planos catastrales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es-419" dirty="0"/>
              <a:t>Cambio de nombre en recibos domiciliarios (CFE) 	“Para exentar el impuesto ISR”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es-419" dirty="0"/>
              <a:t>Permisos de construcción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es-419" dirty="0"/>
              <a:t>Otros.</a:t>
            </a:r>
          </a:p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r>
              <a:rPr lang="es-419" dirty="0"/>
              <a:t>El servicio Jurídico es proporcionado por parte de nuestra área jurídica: </a:t>
            </a:r>
            <a:r>
              <a:rPr lang="es-419" b="1" dirty="0"/>
              <a:t>“Jurídicos de la Península; By Grupo Mérida”</a:t>
            </a:r>
          </a:p>
          <a:p>
            <a:pPr marL="0" indent="0">
              <a:buNone/>
            </a:pPr>
            <a:r>
              <a:rPr lang="es-419" dirty="0"/>
              <a:t>Salvaguardado en todo momento el patrimonio de los clientes, minimizando los riesgos.</a:t>
            </a:r>
          </a:p>
          <a:p>
            <a:pPr marL="0" indent="0">
              <a:buNone/>
            </a:pPr>
            <a:endParaRPr lang="es-419" dirty="0"/>
          </a:p>
          <a:p>
            <a:pPr marL="0" indent="0">
              <a:buNone/>
            </a:pPr>
            <a:r>
              <a:rPr lang="es-419" dirty="0"/>
              <a:t>CONTACTO DIRECTO PARA DUDAS DE NUESTROS ASESORES INMOBILIARIOS:</a:t>
            </a:r>
          </a:p>
          <a:p>
            <a:pPr marL="0" indent="0">
              <a:buNone/>
            </a:pPr>
            <a:r>
              <a:rPr lang="es-419" dirty="0">
                <a:hlinkClick r:id="rId2" action="ppaction://hlinkfile"/>
              </a:rPr>
              <a:t>9992159734</a:t>
            </a:r>
            <a:endParaRPr lang="es-419" dirty="0"/>
          </a:p>
          <a:p>
            <a:pPr marL="0" indent="0">
              <a:buNone/>
            </a:pPr>
            <a:r>
              <a:rPr lang="es-MX" dirty="0">
                <a:hlinkClick r:id="rId3"/>
              </a:rPr>
              <a:t>www.grupomerida.com.mx</a:t>
            </a:r>
            <a:endParaRPr lang="es-MX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45E086C-3776-6ABF-FD15-6F893B2A7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MX" dirty="0"/>
              <a:t>SERVICIOS OFRECIDOS: </a:t>
            </a:r>
            <a:br>
              <a:rPr lang="es-MX" dirty="0"/>
            </a:br>
            <a:r>
              <a:rPr lang="es-MX" dirty="0"/>
              <a:t>2) </a:t>
            </a:r>
            <a:r>
              <a:rPr lang="es-419" b="1" dirty="0"/>
              <a:t>SERVICIO JURÍDICO</a:t>
            </a:r>
            <a:r>
              <a:rPr lang="es-419" dirty="0"/>
              <a:t> </a:t>
            </a:r>
            <a:endParaRPr lang="es-MX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0BC73D5-213C-24EF-51F4-953C271BA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3139" y="113587"/>
            <a:ext cx="3040250" cy="178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37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0622A0B-26D6-4E75-903E-73323CF66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51" y="921123"/>
            <a:ext cx="10572750" cy="969963"/>
          </a:xfrm>
        </p:spPr>
        <p:txBody>
          <a:bodyPr/>
          <a:lstStyle/>
          <a:p>
            <a:r>
              <a:rPr lang="es-MX" dirty="0"/>
              <a:t>PORCENTAJES </a:t>
            </a:r>
            <a:br>
              <a:rPr lang="es-MX" dirty="0"/>
            </a:br>
            <a:r>
              <a:rPr lang="es-MX" sz="4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MX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6CA93F9-BA35-5423-CD1F-4CDF6F1A7F9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44379" y="1554286"/>
            <a:ext cx="11947357" cy="6707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CLIENTES PROPIETARIOS QUE QUIERAN: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s-MX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RENTAR SUS BIENES INMUEBLES: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AutoNum type="arabicPlain"/>
            </a:pPr>
            <a:r>
              <a:rPr lang="es-MX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EQUIVALENTE A </a:t>
            </a:r>
            <a:r>
              <a:rPr lang="es-MX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RENTA MENSUAL </a:t>
            </a:r>
            <a:r>
              <a:rPr lang="es-MX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s-MX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SERVICIO </a:t>
            </a:r>
            <a:r>
              <a:rPr lang="es-MX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INMOBILIARIO (PUBLICIDAD MASIVA Y </a:t>
            </a:r>
            <a:r>
              <a:rPr lang="es-MX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BUSQUEDA DE INQUILINOS</a:t>
            </a:r>
            <a:r>
              <a:rPr lang="es-MX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AutoNum type="arabicPlain"/>
            </a:pPr>
            <a:r>
              <a:rPr lang="es-E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EQUIVALENTE A </a:t>
            </a:r>
            <a:r>
              <a:rPr lang="es-ES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RENTA MENSUAL </a:t>
            </a:r>
            <a:r>
              <a:rPr lang="es-MX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SERVICIO JURÍDICO (REALIZACIÓN DEL CONTRATO DE ARRENDAMIENTO o CONVENIO DE DESOCUPACIÓN Y ENTREGA DE BIEN INMUEBLE) NOTA: </a:t>
            </a:r>
            <a:r>
              <a:rPr lang="es-MX" b="1" u="sng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NOTARIA</a:t>
            </a:r>
            <a:r>
              <a:rPr lang="es-MX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SIEMPRE Y CUANDO LA RENTA MENSUAL SEA </a:t>
            </a:r>
            <a:r>
              <a:rPr lang="es-MX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SUPERIOR A $5000 </a:t>
            </a:r>
            <a:r>
              <a:rPr lang="es-MX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(CINCO MIL PESOS)</a:t>
            </a:r>
            <a:endParaRPr lang="es-MX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s-MX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VENDER SUS BIENES INMUEBLES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MX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5% </a:t>
            </a:r>
            <a:r>
              <a:rPr lang="es-MX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VALOR DE LA OPERACIÓN – INMOBILIARIA (BUSQUEDA DE </a:t>
            </a:r>
            <a:r>
              <a:rPr lang="es-MX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COMPRADORES</a:t>
            </a:r>
            <a:r>
              <a:rPr lang="es-MX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MX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5% </a:t>
            </a:r>
            <a:r>
              <a:rPr lang="es-MX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VALOR DE LA OPERACIÓN – JURÍDICOS (GARANTIZAR Y MINIMIZAR LOS RIESGOS DE FRAUDE, REVISIÓN DE DOCUMENTACIÓN, PROMESAS Y CONTRATOS DE COMPRAVENTA, ACOMPAÑAMIENTO A LAS FIRMAS RESPECTIVAS).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es-MX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s-MX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s-MX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  <a:tabLst>
                <a:tab pos="457200" algn="l"/>
              </a:tabLst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9660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7C4BB8-91C5-3FD1-9317-7950AD7EF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051" y="1761690"/>
            <a:ext cx="10554574" cy="482026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CLIENTES INTERESADOS QUE QUIERAN:</a:t>
            </a:r>
          </a:p>
          <a:p>
            <a:endParaRPr lang="es-MX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MX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MX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RENTAR UN BIEN INMUEBLE:</a:t>
            </a:r>
          </a:p>
          <a:p>
            <a:pPr>
              <a:lnSpc>
                <a:spcPct val="107000"/>
              </a:lnSpc>
              <a:spcAft>
                <a:spcPts val="800"/>
              </a:spcAft>
              <a:buAutoNum type="arabicPlain"/>
            </a:pP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EQUIVALENTE A </a:t>
            </a:r>
            <a:r>
              <a:rPr lang="es-E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RENTA MENSUAL </a:t>
            </a:r>
            <a:r>
              <a:rPr lang="es-MX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INMOBILIARIA (PUBLICIDAD MASIVA Y </a:t>
            </a:r>
            <a:r>
              <a:rPr lang="es-MX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BUSQUEDA DE BIEN INMUEBLE</a:t>
            </a:r>
            <a:r>
              <a:rPr lang="es-MX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 2" charset="2"/>
              <a:buAutoNum type="arabicPlain"/>
            </a:pP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EQUIVALENTE A </a:t>
            </a:r>
            <a:r>
              <a:rPr lang="es-E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RENTA MENSUAL </a:t>
            </a:r>
            <a:r>
              <a:rPr lang="es-MX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JURÍDICOS (CONTRATO DE ARRENDAMIENTO o CONVENIO DE DESOCUPACIÓN Y ENTREGA DE BIEN INMUEBLE) NOTA: </a:t>
            </a:r>
            <a:r>
              <a:rPr lang="es-MX" b="1" u="sng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NOTARIA</a:t>
            </a:r>
            <a:r>
              <a:rPr lang="es-MX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SIEMPRE Y CUANDO LA RENTA MENSUAL SEA </a:t>
            </a:r>
            <a:r>
              <a:rPr lang="es-MX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SUPERIOR A $5000 </a:t>
            </a:r>
            <a:r>
              <a:rPr lang="es-MX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(CINCO MIL PESOS)</a:t>
            </a:r>
            <a:endParaRPr lang="es-MX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MX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MX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COMPRAR UN BIEN INMUEBLE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MX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5% </a:t>
            </a:r>
            <a:r>
              <a:rPr lang="es-MX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VALOR DE LA OPERACIÓN – INMOBILIARIA (BUSQUEDA DE </a:t>
            </a:r>
            <a:r>
              <a:rPr lang="es-MX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VENDEDOR</a:t>
            </a:r>
            <a:r>
              <a:rPr lang="es-MX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MX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5% </a:t>
            </a:r>
            <a:r>
              <a:rPr lang="es-MX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VALOR DE LA OPERACIÓN – JURÍDICOS (GARANTIZAR Y MINIMIZAR LOS RIESGOS DE FRAUDE, REVISIÓN DE PROMESAS Y CONTRATO DE COMPRAVENTA, ACOMPAÑAMIENTO A LAS FIRMAS RESPECTIVAS).</a:t>
            </a:r>
          </a:p>
          <a:p>
            <a:pPr marL="0" indent="0">
              <a:buNone/>
            </a:pPr>
            <a:endParaRPr lang="es-MX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6A2D32A4-B674-C15E-070C-D257D5C97354}"/>
              </a:ext>
            </a:extLst>
          </p:cNvPr>
          <p:cNvSpPr txBox="1">
            <a:spLocks/>
          </p:cNvSpPr>
          <p:nvPr/>
        </p:nvSpPr>
        <p:spPr>
          <a:xfrm>
            <a:off x="447051" y="791727"/>
            <a:ext cx="10572750" cy="969963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dirty="0"/>
              <a:t>PORCENTAJES </a:t>
            </a:r>
            <a:br>
              <a:rPr lang="es-MX" dirty="0"/>
            </a:br>
            <a:r>
              <a:rPr lang="es-MX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510853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</TotalTime>
  <Words>3325</Words>
  <Application>Microsoft Office PowerPoint</Application>
  <PresentationFormat>Panorámica</PresentationFormat>
  <Paragraphs>339</Paragraphs>
  <Slides>27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27</vt:i4>
      </vt:variant>
    </vt:vector>
  </HeadingPairs>
  <TitlesOfParts>
    <vt:vector size="38" baseType="lpstr">
      <vt:lpstr>Arial</vt:lpstr>
      <vt:lpstr>Calibri</vt:lpstr>
      <vt:lpstr>Century Gothic</vt:lpstr>
      <vt:lpstr>Symbol</vt:lpstr>
      <vt:lpstr>Times New Roman</vt:lpstr>
      <vt:lpstr>Wingdings</vt:lpstr>
      <vt:lpstr>Wingdings 2</vt:lpstr>
      <vt:lpstr>Citable</vt:lpstr>
      <vt:lpstr>Worksheet</vt:lpstr>
      <vt:lpstr>Document</vt:lpstr>
      <vt:lpstr>Acrobat Document</vt:lpstr>
      <vt:lpstr>Presentación de PowerPoint</vt:lpstr>
      <vt:lpstr>OBJETIVO 1: Buscar y encontrar: BIENES INMUEBLES</vt:lpstr>
      <vt:lpstr>OBJETIVO 2: Buscar y encontrar: POTENCIALES CLIENTES que quieran:</vt:lpstr>
      <vt:lpstr>ALMACENAMIENTO DIGITAL EN LA NUBE </vt:lpstr>
      <vt:lpstr>PAGINA WEB </vt:lpstr>
      <vt:lpstr>SERVICIOS OFRECIDOS:  1) SERVICIO INMOBILIARIO “OBJETO”</vt:lpstr>
      <vt:lpstr>SERVICIOS OFRECIDOS:  2) SERVICIO JURÍDICO </vt:lpstr>
      <vt:lpstr>PORCENTAJES   </vt:lpstr>
      <vt:lpstr>Presentación de PowerPoint</vt:lpstr>
      <vt:lpstr>SERVICIOS CONTRATADOS:</vt:lpstr>
      <vt:lpstr>NUESTROS CONTRATOS</vt:lpstr>
      <vt:lpstr>REQUISITOS “BÁSICOS” RENTAS:</vt:lpstr>
      <vt:lpstr>REQUISITOS “BÁSICOS” VENTAS:</vt:lpstr>
      <vt:lpstr>IMPUESTOS APLICABLES VENTAS</vt:lpstr>
      <vt:lpstr>EJEMPLOS DE LLAMADAS</vt:lpstr>
      <vt:lpstr>LA PUBLICIDAD</vt:lpstr>
      <vt:lpstr>CREAR PUBLICIDAD</vt:lpstr>
      <vt:lpstr>EJEMPLO DE PUBLICIDAD AUTORIZADA</vt:lpstr>
      <vt:lpstr>COMPARTIR PUBLICIDAD</vt:lpstr>
      <vt:lpstr>DE LOS PORCENTAJES, GANANCIAS Y COMISIONES – “VENTAS”</vt:lpstr>
      <vt:lpstr>DE LOS PORCENTAJES, GANANCIAS Y COMISIONES – “VENTAS”</vt:lpstr>
      <vt:lpstr>DE LOS PORCENTAJES, GANANCIAS Y COMISIONES – “VENTAS”</vt:lpstr>
      <vt:lpstr>Presentación de PowerPoint</vt:lpstr>
      <vt:lpstr>Presentación de PowerPoint</vt:lpstr>
      <vt:lpstr>DIVISIÓN Y GASTOS SOCIO 1 Y SOCIA 2</vt:lpstr>
      <vt:lpstr>¿MÁS DUDAS?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Jurídicos de la Península by Grupo Mérida</dc:creator>
  <cp:lastModifiedBy>Jurídicos de la Península by Grupo Mérida</cp:lastModifiedBy>
  <cp:revision>101</cp:revision>
  <dcterms:created xsi:type="dcterms:W3CDTF">2023-05-08T02:45:49Z</dcterms:created>
  <dcterms:modified xsi:type="dcterms:W3CDTF">2023-05-12T05:12:07Z</dcterms:modified>
</cp:coreProperties>
</file>